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78" r:id="rId3"/>
    <p:sldId id="279" r:id="rId4"/>
    <p:sldId id="280" r:id="rId5"/>
    <p:sldId id="257" r:id="rId6"/>
    <p:sldId id="258" r:id="rId7"/>
    <p:sldId id="259" r:id="rId8"/>
    <p:sldId id="260" r:id="rId9"/>
    <p:sldId id="269"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22" autoAdjust="0"/>
    <p:restoredTop sz="94660"/>
  </p:normalViewPr>
  <p:slideViewPr>
    <p:cSldViewPr>
      <p:cViewPr>
        <p:scale>
          <a:sx n="94" d="100"/>
          <a:sy n="94" d="100"/>
        </p:scale>
        <p:origin x="-68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6E08597F-CEC8-4E35-B88B-1F741F6959F2}" type="slidenum">
              <a:rPr lang="tr-TR" altLang="tr-TR" smtClean="0"/>
              <a:pPr/>
              <a:t>‹#›</a:t>
            </a:fld>
            <a:endParaRPr lang="tr-TR" alt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711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6D7877A2-F4AC-4D43-BEEB-D925ABCE51DE}" type="slidenum">
              <a:rPr lang="tr-TR" altLang="tr-TR" smtClean="0"/>
              <a:pPr/>
              <a:t>‹#›</a:t>
            </a:fld>
            <a:endParaRPr lang="tr-TR" altLang="tr-TR"/>
          </a:p>
        </p:txBody>
      </p:sp>
    </p:spTree>
    <p:extLst>
      <p:ext uri="{BB962C8B-B14F-4D97-AF65-F5344CB8AC3E}">
        <p14:creationId xmlns:p14="http://schemas.microsoft.com/office/powerpoint/2010/main" val="345641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22CD363A-152C-4424-B96E-AE5E6B6CC6F5}" type="slidenum">
              <a:rPr lang="tr-TR" altLang="tr-TR" smtClean="0"/>
              <a:pPr/>
              <a:t>‹#›</a:t>
            </a:fld>
            <a:endParaRPr lang="tr-TR" altLang="tr-T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2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12EB3C72-7175-497B-AA6C-693A8558EC22}" type="slidenum">
              <a:rPr lang="tr-TR" altLang="tr-TR" smtClean="0"/>
              <a:pPr/>
              <a:t>‹#›</a:t>
            </a:fld>
            <a:endParaRPr lang="tr-TR" altLang="tr-TR"/>
          </a:p>
        </p:txBody>
      </p:sp>
    </p:spTree>
    <p:extLst>
      <p:ext uri="{BB962C8B-B14F-4D97-AF65-F5344CB8AC3E}">
        <p14:creationId xmlns:p14="http://schemas.microsoft.com/office/powerpoint/2010/main" val="54523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6D7877A2-F4AC-4D43-BEEB-D925ABCE51DE}" type="slidenum">
              <a:rPr lang="tr-TR" altLang="tr-TR" smtClean="0"/>
              <a:pPr/>
              <a:t>‹#›</a:t>
            </a:fld>
            <a:endParaRPr lang="tr-TR" altLang="tr-TR"/>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88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6D7877A2-F4AC-4D43-BEEB-D925ABCE51DE}" type="slidenum">
              <a:rPr lang="tr-TR" altLang="tr-TR" smtClean="0"/>
              <a:pPr/>
              <a:t>‹#›</a:t>
            </a:fld>
            <a:endParaRPr lang="tr-TR" altLang="tr-TR"/>
          </a:p>
        </p:txBody>
      </p:sp>
    </p:spTree>
    <p:extLst>
      <p:ext uri="{BB962C8B-B14F-4D97-AF65-F5344CB8AC3E}">
        <p14:creationId xmlns:p14="http://schemas.microsoft.com/office/powerpoint/2010/main" val="106650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68096" y="2967788"/>
            <a:ext cx="356616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a:t>
            </a:r>
          </a:p>
        </p:txBody>
      </p:sp>
      <p:sp>
        <p:nvSpPr>
          <p:cNvPr id="6" name="Content Placeholder 5"/>
          <p:cNvSpPr>
            <a:spLocks noGrp="1"/>
          </p:cNvSpPr>
          <p:nvPr>
            <p:ph sz="quarter" idx="4"/>
          </p:nvPr>
        </p:nvSpPr>
        <p:spPr>
          <a:xfrm>
            <a:off x="4491990" y="2967788"/>
            <a:ext cx="356616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fld id="{3E18AE88-29FF-42E9-A558-794232D8501A}" type="slidenum">
              <a:rPr lang="tr-TR" altLang="tr-TR" smtClean="0"/>
              <a:pPr/>
              <a:t>‹#›</a:t>
            </a:fld>
            <a:endParaRPr lang="tr-TR" altLang="tr-TR"/>
          </a:p>
        </p:txBody>
      </p:sp>
    </p:spTree>
    <p:extLst>
      <p:ext uri="{BB962C8B-B14F-4D97-AF65-F5344CB8AC3E}">
        <p14:creationId xmlns:p14="http://schemas.microsoft.com/office/powerpoint/2010/main" val="160106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8823E71C-313C-4F73-A64D-8155B28EB1A0}" type="slidenum">
              <a:rPr lang="tr-TR" altLang="tr-TR" smtClean="0"/>
              <a:pPr/>
              <a:t>‹#›</a:t>
            </a:fld>
            <a:endParaRPr lang="tr-TR" altLang="tr-TR"/>
          </a:p>
        </p:txBody>
      </p:sp>
    </p:spTree>
    <p:extLst>
      <p:ext uri="{BB962C8B-B14F-4D97-AF65-F5344CB8AC3E}">
        <p14:creationId xmlns:p14="http://schemas.microsoft.com/office/powerpoint/2010/main" val="163010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fld id="{9A86BF7A-8575-4DA5-BF27-844A136B3875}" type="slidenum">
              <a:rPr lang="tr-TR" altLang="tr-TR" smtClean="0"/>
              <a:pPr/>
              <a:t>‹#›</a:t>
            </a:fld>
            <a:endParaRPr lang="tr-TR" altLang="tr-TR"/>
          </a:p>
        </p:txBody>
      </p:sp>
    </p:spTree>
    <p:extLst>
      <p:ext uri="{BB962C8B-B14F-4D97-AF65-F5344CB8AC3E}">
        <p14:creationId xmlns:p14="http://schemas.microsoft.com/office/powerpoint/2010/main" val="378752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D37B804E-098A-4772-864A-A2D80212FBD6}" type="slidenum">
              <a:rPr lang="tr-TR" altLang="tr-TR" smtClean="0"/>
              <a:pPr/>
              <a:t>‹#›</a:t>
            </a:fld>
            <a:endParaRPr lang="tr-TR" altLang="tr-TR"/>
          </a:p>
        </p:txBody>
      </p:sp>
    </p:spTree>
    <p:extLst>
      <p:ext uri="{BB962C8B-B14F-4D97-AF65-F5344CB8AC3E}">
        <p14:creationId xmlns:p14="http://schemas.microsoft.com/office/powerpoint/2010/main" val="284470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6D7877A2-F4AC-4D43-BEEB-D925ABCE51DE}" type="slidenum">
              <a:rPr lang="tr-TR" altLang="tr-TR" smtClean="0"/>
              <a:pPr/>
              <a:t>‹#›</a:t>
            </a:fld>
            <a:endParaRPr lang="tr-TR" altLang="tr-T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36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7877A2-F4AC-4D43-BEEB-D925ABCE51DE}" type="slidenum">
              <a:rPr lang="tr-TR" altLang="tr-TR" smtClean="0"/>
              <a:pPr/>
              <a:t>‹#›</a:t>
            </a:fld>
            <a:endParaRPr lang="tr-TR" alt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82058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E96AB802-E8EE-48B1-A542-D776E97DD31F}"/>
              </a:ext>
            </a:extLst>
          </p:cNvPr>
          <p:cNvSpPr>
            <a:spLocks noGrp="1" noChangeArrowheads="1"/>
          </p:cNvSpPr>
          <p:nvPr>
            <p:ph type="ctrTitle"/>
          </p:nvPr>
        </p:nvSpPr>
        <p:spPr/>
        <p:txBody>
          <a:bodyPr/>
          <a:lstStyle/>
          <a:p>
            <a:pPr eaLnBrk="1" hangingPunct="1">
              <a:defRPr/>
            </a:pPr>
            <a:r>
              <a:rPr lang="tr-TR" dirty="0"/>
              <a:t>DİKKAT-KONSANTRASYON</a:t>
            </a:r>
          </a:p>
        </p:txBody>
      </p:sp>
      <p:pic>
        <p:nvPicPr>
          <p:cNvPr id="5" name="Resim 4">
            <a:extLst>
              <a:ext uri="{FF2B5EF4-FFF2-40B4-BE49-F238E27FC236}">
                <a16:creationId xmlns:a16="http://schemas.microsoft.com/office/drawing/2014/main" xmlns="" id="{67F256D2-6922-421C-990B-3E498A7BD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548" y="4960137"/>
            <a:ext cx="1847552" cy="1847552"/>
          </a:xfrm>
          <a:prstGeom prst="rect">
            <a:avLst/>
          </a:prstGeom>
        </p:spPr>
      </p:pic>
      <p:sp>
        <p:nvSpPr>
          <p:cNvPr id="6" name="Metin kutusu 5">
            <a:extLst>
              <a:ext uri="{FF2B5EF4-FFF2-40B4-BE49-F238E27FC236}">
                <a16:creationId xmlns:a16="http://schemas.microsoft.com/office/drawing/2014/main" xmlns="" id="{A8B8B79B-4D9B-4249-B7D5-63BCE55E7A39}"/>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098561EE-EE8C-4DAC-8179-93BD40866758}"/>
              </a:ext>
            </a:extLst>
          </p:cNvPr>
          <p:cNvSpPr>
            <a:spLocks noGrp="1" noChangeArrowheads="1"/>
          </p:cNvSpPr>
          <p:nvPr>
            <p:ph type="title"/>
          </p:nvPr>
        </p:nvSpPr>
        <p:spPr/>
        <p:txBody>
          <a:bodyPr>
            <a:normAutofit/>
          </a:bodyPr>
          <a:lstStyle/>
          <a:p>
            <a:pPr eaLnBrk="1" hangingPunct="1"/>
            <a:r>
              <a:rPr lang="tr-TR" altLang="tr-TR" sz="3600" dirty="0"/>
              <a:t>Çalışma Amacının Belirlenmesi</a:t>
            </a:r>
            <a:r>
              <a:rPr lang="tr-TR" altLang="tr-TR" dirty="0"/>
              <a:t/>
            </a:r>
            <a:br>
              <a:rPr lang="tr-TR" altLang="tr-TR" dirty="0"/>
            </a:br>
            <a:endParaRPr lang="tr-TR" altLang="tr-TR" dirty="0"/>
          </a:p>
        </p:txBody>
      </p:sp>
      <p:sp>
        <p:nvSpPr>
          <p:cNvPr id="9219" name="Rectangle 3">
            <a:extLst>
              <a:ext uri="{FF2B5EF4-FFF2-40B4-BE49-F238E27FC236}">
                <a16:creationId xmlns:a16="http://schemas.microsoft.com/office/drawing/2014/main" xmlns="" id="{B584CDB6-525B-4B02-8007-EF014E0F0E65}"/>
              </a:ext>
            </a:extLst>
          </p:cNvPr>
          <p:cNvSpPr>
            <a:spLocks noGrp="1" noChangeArrowheads="1"/>
          </p:cNvSpPr>
          <p:nvPr>
            <p:ph idx="1"/>
          </p:nvPr>
        </p:nvSpPr>
        <p:spPr>
          <a:xfrm>
            <a:off x="565023" y="1752600"/>
            <a:ext cx="7696200" cy="3657600"/>
          </a:xfrm>
        </p:spPr>
        <p:txBody>
          <a:bodyPr>
            <a:normAutofit fontScale="92500" lnSpcReduction="10000"/>
          </a:bodyPr>
          <a:lstStyle/>
          <a:p>
            <a:pPr eaLnBrk="1" hangingPunct="1">
              <a:lnSpc>
                <a:spcPct val="80000"/>
              </a:lnSpc>
            </a:pPr>
            <a:r>
              <a:rPr lang="tr-TR" altLang="tr-TR" sz="2000" dirty="0"/>
              <a:t>Öğrenmek amacı ile yapılan her işin kendine özgü belirli bir amacı bulunur. Amaçsız çalışma olamaz. </a:t>
            </a:r>
          </a:p>
          <a:p>
            <a:pPr eaLnBrk="1" hangingPunct="1">
              <a:lnSpc>
                <a:spcPct val="80000"/>
              </a:lnSpc>
            </a:pPr>
            <a:endParaRPr lang="tr-TR" altLang="tr-TR" sz="2000" dirty="0"/>
          </a:p>
          <a:p>
            <a:pPr eaLnBrk="1" hangingPunct="1">
              <a:lnSpc>
                <a:spcPct val="80000"/>
              </a:lnSpc>
            </a:pPr>
            <a:r>
              <a:rPr lang="tr-TR" altLang="tr-TR" sz="2000" dirty="0"/>
              <a:t>Amaç, yapılan işin neden yapıldığını belirler. </a:t>
            </a:r>
          </a:p>
          <a:p>
            <a:pPr eaLnBrk="1" hangingPunct="1">
              <a:lnSpc>
                <a:spcPct val="80000"/>
              </a:lnSpc>
            </a:pPr>
            <a:endParaRPr lang="tr-TR" altLang="tr-TR" sz="2000" dirty="0"/>
          </a:p>
          <a:p>
            <a:pPr eaLnBrk="1" hangingPunct="1">
              <a:lnSpc>
                <a:spcPct val="80000"/>
              </a:lnSpc>
            </a:pPr>
            <a:r>
              <a:rPr lang="tr-TR" altLang="tr-TR" sz="2000" dirty="0"/>
              <a:t>"Ben bu çalışmayı neden yapacağım" diyerek kendimize sorduğumuzda , bu soruya vereceği yanıt, o çalışmanın  ne amaçla yapıldığını gösterir.</a:t>
            </a:r>
          </a:p>
          <a:p>
            <a:pPr eaLnBrk="1" hangingPunct="1">
              <a:lnSpc>
                <a:spcPct val="80000"/>
              </a:lnSpc>
            </a:pPr>
            <a:r>
              <a:rPr lang="tr-TR" altLang="tr-TR" sz="2000" dirty="0"/>
              <a:t>Yaptığı işin amacını bilmek, kişinin bu işi benimseyip, ona sahip çıkmasına ve iş için kendisini güdülemesine yardımcı olur.</a:t>
            </a:r>
          </a:p>
          <a:p>
            <a:pPr eaLnBrk="1" hangingPunct="1">
              <a:lnSpc>
                <a:spcPct val="80000"/>
              </a:lnSpc>
              <a:buFontTx/>
              <a:buNone/>
            </a:pPr>
            <a:r>
              <a:rPr lang="tr-TR" altLang="tr-TR" sz="2000" dirty="0"/>
              <a:t/>
            </a:r>
            <a:br>
              <a:rPr lang="tr-TR" altLang="tr-TR" sz="2000" dirty="0"/>
            </a:br>
            <a:endParaRPr lang="tr-TR" altLang="tr-TR" sz="2000" dirty="0"/>
          </a:p>
        </p:txBody>
      </p:sp>
      <p:sp>
        <p:nvSpPr>
          <p:cNvPr id="4" name="Metin kutusu 3">
            <a:extLst>
              <a:ext uri="{FF2B5EF4-FFF2-40B4-BE49-F238E27FC236}">
                <a16:creationId xmlns:a16="http://schemas.microsoft.com/office/drawing/2014/main" xmlns="" id="{F5D0AA7F-80C0-4EF0-872C-1439F3F94922}"/>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601FD297-2624-47D0-8A0A-B4B1EF2998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CD3F2F10-7718-46D3-9086-562DF6834ACC}"/>
              </a:ext>
            </a:extLst>
          </p:cNvPr>
          <p:cNvSpPr>
            <a:spLocks noGrp="1" noChangeArrowheads="1"/>
          </p:cNvSpPr>
          <p:nvPr>
            <p:ph type="title"/>
          </p:nvPr>
        </p:nvSpPr>
        <p:spPr/>
        <p:txBody>
          <a:bodyPr/>
          <a:lstStyle/>
          <a:p>
            <a:pPr eaLnBrk="1" hangingPunct="1"/>
            <a:r>
              <a:rPr lang="tr-TR" altLang="tr-TR" dirty="0"/>
              <a:t>Çalışma İçin Karar Verme </a:t>
            </a:r>
            <a:br>
              <a:rPr lang="tr-TR" altLang="tr-TR" dirty="0"/>
            </a:br>
            <a:endParaRPr lang="tr-TR" altLang="tr-TR" dirty="0"/>
          </a:p>
        </p:txBody>
      </p:sp>
      <p:sp>
        <p:nvSpPr>
          <p:cNvPr id="10243" name="Rectangle 3">
            <a:extLst>
              <a:ext uri="{FF2B5EF4-FFF2-40B4-BE49-F238E27FC236}">
                <a16:creationId xmlns:a16="http://schemas.microsoft.com/office/drawing/2014/main" xmlns="" id="{1789D17C-D4E6-4A6B-9BDE-25AB7C65807C}"/>
              </a:ext>
            </a:extLst>
          </p:cNvPr>
          <p:cNvSpPr>
            <a:spLocks noGrp="1" noChangeArrowheads="1"/>
          </p:cNvSpPr>
          <p:nvPr>
            <p:ph idx="1"/>
          </p:nvPr>
        </p:nvSpPr>
        <p:spPr/>
        <p:txBody>
          <a:bodyPr>
            <a:normAutofit/>
          </a:bodyPr>
          <a:lstStyle/>
          <a:p>
            <a:pPr eaLnBrk="1" hangingPunct="1">
              <a:lnSpc>
                <a:spcPct val="80000"/>
              </a:lnSpc>
            </a:pPr>
            <a:r>
              <a:rPr lang="tr-TR" altLang="tr-TR" sz="2000" dirty="0"/>
              <a:t>Neyi, ne zaman, nerede ve nasıl çalışacağını bilmeyen bir kişinin, yapacağı çalışma için, gerekli olan dikkati gösterebileceğini söylemek olanaksızdır. </a:t>
            </a:r>
            <a:br>
              <a:rPr lang="tr-TR" altLang="tr-TR" sz="2000" dirty="0"/>
            </a:br>
            <a:r>
              <a:rPr lang="tr-TR" altLang="tr-TR" sz="2000" dirty="0"/>
              <a:t>Çalışılacak konu üzerinde dikkatin toplanabilmesi için, gerekli kararların verilmiş olması gerekir. </a:t>
            </a:r>
          </a:p>
          <a:p>
            <a:pPr eaLnBrk="1" hangingPunct="1">
              <a:lnSpc>
                <a:spcPct val="80000"/>
              </a:lnSpc>
            </a:pPr>
            <a:r>
              <a:rPr lang="tr-TR" altLang="tr-TR" sz="2000" dirty="0"/>
              <a:t>Hangi ders daha önce çalışılacaktır? </a:t>
            </a:r>
          </a:p>
          <a:p>
            <a:pPr eaLnBrk="1" hangingPunct="1">
              <a:lnSpc>
                <a:spcPct val="80000"/>
              </a:lnSpc>
            </a:pPr>
            <a:r>
              <a:rPr lang="tr-TR" altLang="tr-TR" sz="2000" dirty="0"/>
              <a:t>Çalışılacak ders için hangi yöntemler kullanılacaktır?</a:t>
            </a:r>
          </a:p>
          <a:p>
            <a:pPr eaLnBrk="1" hangingPunct="1">
              <a:lnSpc>
                <a:spcPct val="80000"/>
              </a:lnSpc>
            </a:pPr>
            <a:r>
              <a:rPr lang="tr-TR" altLang="tr-TR" sz="2000" dirty="0"/>
              <a:t>Çalışmada kullanılacak araç - gereçler nelerdir? vb.  </a:t>
            </a:r>
          </a:p>
          <a:p>
            <a:pPr eaLnBrk="1" hangingPunct="1">
              <a:lnSpc>
                <a:spcPct val="80000"/>
              </a:lnSpc>
              <a:buFontTx/>
              <a:buNone/>
            </a:pPr>
            <a:r>
              <a:rPr lang="tr-TR" altLang="tr-TR" sz="2000" dirty="0"/>
              <a:t>   türdeki bütün soruların yanıtlarını vermeden çalışmaya başlamamak gerekir. Çünkü bu yapılmadığından belirtilen türdeki sorulara verilecek yanıtların çalışma sırasında aranması durumu ortaya çıkarır ki; bu tür bir kararsızlık çalışmanın gerektirdiği dikkatin gösterilmesini engeller.</a:t>
            </a:r>
          </a:p>
          <a:p>
            <a:pPr eaLnBrk="1" hangingPunct="1">
              <a:lnSpc>
                <a:spcPct val="80000"/>
              </a:lnSpc>
            </a:pPr>
            <a:endParaRPr lang="tr-TR" altLang="tr-TR" sz="2000" dirty="0"/>
          </a:p>
        </p:txBody>
      </p:sp>
      <p:sp>
        <p:nvSpPr>
          <p:cNvPr id="4" name="Metin kutusu 3">
            <a:extLst>
              <a:ext uri="{FF2B5EF4-FFF2-40B4-BE49-F238E27FC236}">
                <a16:creationId xmlns:a16="http://schemas.microsoft.com/office/drawing/2014/main" xmlns="" id="{3120199E-BA91-4154-BC05-082542D32AC0}"/>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C12FFAB1-9E8E-42C4-9B7E-232CD247C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3D597DE9-140F-4AA6-A771-9CA61A7F727D}"/>
              </a:ext>
            </a:extLst>
          </p:cNvPr>
          <p:cNvSpPr>
            <a:spLocks noGrp="1" noChangeArrowheads="1"/>
          </p:cNvSpPr>
          <p:nvPr>
            <p:ph type="title"/>
          </p:nvPr>
        </p:nvSpPr>
        <p:spPr>
          <a:xfrm>
            <a:off x="706902" y="928900"/>
            <a:ext cx="6870700" cy="762000"/>
          </a:xfrm>
        </p:spPr>
        <p:txBody>
          <a:bodyPr/>
          <a:lstStyle/>
          <a:p>
            <a:pPr eaLnBrk="1" hangingPunct="1"/>
            <a:r>
              <a:rPr lang="tr-TR" altLang="tr-TR" dirty="0"/>
              <a:t>Konuya Merak Duyma</a:t>
            </a:r>
          </a:p>
        </p:txBody>
      </p:sp>
      <p:sp>
        <p:nvSpPr>
          <p:cNvPr id="11267" name="Rectangle 3">
            <a:extLst>
              <a:ext uri="{FF2B5EF4-FFF2-40B4-BE49-F238E27FC236}">
                <a16:creationId xmlns:a16="http://schemas.microsoft.com/office/drawing/2014/main" xmlns="" id="{C09B0121-4781-45C1-86F0-0B56B9732812}"/>
              </a:ext>
            </a:extLst>
          </p:cNvPr>
          <p:cNvSpPr>
            <a:spLocks noGrp="1" noChangeArrowheads="1"/>
          </p:cNvSpPr>
          <p:nvPr>
            <p:ph idx="1"/>
          </p:nvPr>
        </p:nvSpPr>
        <p:spPr>
          <a:xfrm>
            <a:off x="609600" y="1828800"/>
            <a:ext cx="7696200" cy="3657600"/>
          </a:xfrm>
        </p:spPr>
        <p:txBody>
          <a:bodyPr/>
          <a:lstStyle/>
          <a:p>
            <a:pPr eaLnBrk="1" hangingPunct="1"/>
            <a:r>
              <a:rPr lang="tr-TR" altLang="tr-TR" dirty="0"/>
              <a:t>Öğrencinin kendisini konuya vermesinde, ona karşı merak duymasının ayrı bir önemi vardır. Gerçekle merak, dikkati toplamayı sağlayan itici güçtür. Bir şey ancak merak edildiği oranda öğrenilir.</a:t>
            </a:r>
          </a:p>
        </p:txBody>
      </p:sp>
      <p:sp>
        <p:nvSpPr>
          <p:cNvPr id="5" name="Metin kutusu 4">
            <a:extLst>
              <a:ext uri="{FF2B5EF4-FFF2-40B4-BE49-F238E27FC236}">
                <a16:creationId xmlns:a16="http://schemas.microsoft.com/office/drawing/2014/main" xmlns="" id="{9F187B72-8BBE-4FA9-8373-BF56CC2D8205}"/>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6" name="Resim 5">
            <a:extLst>
              <a:ext uri="{FF2B5EF4-FFF2-40B4-BE49-F238E27FC236}">
                <a16:creationId xmlns:a16="http://schemas.microsoft.com/office/drawing/2014/main" xmlns="" id="{8027B35D-F313-44E4-88EB-46E1BE9BFF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11271" name="Picture 7" descr="Işaret, Dikkat, Uyarı, Tehlike, Emniyet, Risk, Sarı">
            <a:extLst>
              <a:ext uri="{FF2B5EF4-FFF2-40B4-BE49-F238E27FC236}">
                <a16:creationId xmlns:a16="http://schemas.microsoft.com/office/drawing/2014/main" xmlns="" id="{35917BED-0959-4EC7-8CE5-38E517588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438400"/>
            <a:ext cx="5232171"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EFFF115F-A02C-4BE9-861B-77EFD9637630}"/>
              </a:ext>
            </a:extLst>
          </p:cNvPr>
          <p:cNvSpPr>
            <a:spLocks noGrp="1" noChangeArrowheads="1"/>
          </p:cNvSpPr>
          <p:nvPr>
            <p:ph type="title"/>
          </p:nvPr>
        </p:nvSpPr>
        <p:spPr/>
        <p:txBody>
          <a:bodyPr/>
          <a:lstStyle/>
          <a:p>
            <a:pPr eaLnBrk="1" hangingPunct="1"/>
            <a:r>
              <a:rPr lang="tr-TR" altLang="tr-TR"/>
              <a:t>Çalışma Ortamını Düzenleme</a:t>
            </a:r>
          </a:p>
        </p:txBody>
      </p:sp>
      <p:sp>
        <p:nvSpPr>
          <p:cNvPr id="12291" name="Rectangle 3">
            <a:extLst>
              <a:ext uri="{FF2B5EF4-FFF2-40B4-BE49-F238E27FC236}">
                <a16:creationId xmlns:a16="http://schemas.microsoft.com/office/drawing/2014/main" xmlns="" id="{D684EE69-F6ED-4F8D-BB05-E57FBCAB6520}"/>
              </a:ext>
            </a:extLst>
          </p:cNvPr>
          <p:cNvSpPr>
            <a:spLocks noGrp="1" noChangeArrowheads="1"/>
          </p:cNvSpPr>
          <p:nvPr>
            <p:ph idx="1"/>
          </p:nvPr>
        </p:nvSpPr>
        <p:spPr>
          <a:xfrm>
            <a:off x="381000" y="2399817"/>
            <a:ext cx="7290055" cy="4023360"/>
          </a:xfrm>
        </p:spPr>
        <p:txBody>
          <a:bodyPr>
            <a:normAutofit/>
          </a:bodyPr>
          <a:lstStyle/>
          <a:p>
            <a:pPr marL="457200" indent="-457200" eaLnBrk="1" hangingPunct="1">
              <a:lnSpc>
                <a:spcPct val="80000"/>
              </a:lnSpc>
            </a:pPr>
            <a:r>
              <a:rPr lang="tr-TR" altLang="tr-TR" sz="2000" dirty="0"/>
              <a:t> Çalışma ortamında dikkati toplamayı zorlaştıran fiziksel koşullar çalışma için uygun duruma getirildiğinde, dikkat, konuya daha kolaylıkla toplanabilmektedir.</a:t>
            </a:r>
            <a:br>
              <a:rPr lang="tr-TR" altLang="tr-TR" sz="2000" dirty="0"/>
            </a:br>
            <a:r>
              <a:rPr lang="tr-TR" altLang="tr-TR" sz="2000" dirty="0"/>
              <a:t>Öğrenme için en uygun fiziksel koşulları yaratmaya çalışmak, dikkatin toplanabilmesi için bir gerekliliktir.</a:t>
            </a:r>
          </a:p>
          <a:p>
            <a:pPr marL="457200" indent="-457200" eaLnBrk="1" hangingPunct="1">
              <a:lnSpc>
                <a:spcPct val="80000"/>
              </a:lnSpc>
            </a:pPr>
            <a:endParaRPr lang="tr-TR" altLang="tr-TR" sz="2000" dirty="0"/>
          </a:p>
          <a:p>
            <a:pPr marL="457200" indent="-457200" eaLnBrk="1" hangingPunct="1">
              <a:lnSpc>
                <a:spcPct val="80000"/>
              </a:lnSpc>
            </a:pPr>
            <a:r>
              <a:rPr lang="tr-TR" altLang="tr-TR" sz="2000" dirty="0"/>
              <a:t>Öncelikle çalışmaya uygun bir ışık altında yapılmalı ve ışık arkadan gelecek biçimde oturulmalıdır. Çalışma yeri çok sıcak olmamalı, oda ısısı 20 C dolayında ( ya da size göre çok sıcak sayılmayacak bir düzeyde) bulunmalıdır. Masanızın üzerinde çalışacağınız konuyla ilgili olmayan eşyalar yer almamalıdır.</a:t>
            </a:r>
          </a:p>
        </p:txBody>
      </p:sp>
      <p:sp>
        <p:nvSpPr>
          <p:cNvPr id="4" name="Metin kutusu 3">
            <a:extLst>
              <a:ext uri="{FF2B5EF4-FFF2-40B4-BE49-F238E27FC236}">
                <a16:creationId xmlns:a16="http://schemas.microsoft.com/office/drawing/2014/main" xmlns="" id="{C427C3FB-386E-4147-BC3E-5A9D7936A025}"/>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328FC51F-F305-4BC6-B5C3-1541332B9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A2D878E9-5D3A-42C0-828A-B42641D01319}"/>
              </a:ext>
            </a:extLst>
          </p:cNvPr>
          <p:cNvSpPr>
            <a:spLocks noGrp="1" noChangeArrowheads="1"/>
          </p:cNvSpPr>
          <p:nvPr>
            <p:ph type="title"/>
          </p:nvPr>
        </p:nvSpPr>
        <p:spPr/>
        <p:txBody>
          <a:bodyPr/>
          <a:lstStyle/>
          <a:p>
            <a:pPr eaLnBrk="1" hangingPunct="1"/>
            <a:r>
              <a:rPr lang="tr-TR" altLang="tr-TR" dirty="0"/>
              <a:t>Sistemli Çalış</a:t>
            </a:r>
          </a:p>
        </p:txBody>
      </p:sp>
      <p:sp>
        <p:nvSpPr>
          <p:cNvPr id="13315" name="Rectangle 3">
            <a:extLst>
              <a:ext uri="{FF2B5EF4-FFF2-40B4-BE49-F238E27FC236}">
                <a16:creationId xmlns:a16="http://schemas.microsoft.com/office/drawing/2014/main" xmlns="" id="{89475D2B-1A18-4900-9238-D650EDFB8673}"/>
              </a:ext>
            </a:extLst>
          </p:cNvPr>
          <p:cNvSpPr>
            <a:spLocks noGrp="1" noChangeArrowheads="1"/>
          </p:cNvSpPr>
          <p:nvPr>
            <p:ph idx="1"/>
          </p:nvPr>
        </p:nvSpPr>
        <p:spPr>
          <a:xfrm>
            <a:off x="600222" y="1996440"/>
            <a:ext cx="7290055" cy="2963616"/>
          </a:xfrm>
        </p:spPr>
        <p:txBody>
          <a:bodyPr>
            <a:normAutofit/>
          </a:bodyPr>
          <a:lstStyle/>
          <a:p>
            <a:pPr eaLnBrk="1" hangingPunct="1">
              <a:lnSpc>
                <a:spcPct val="90000"/>
              </a:lnSpc>
            </a:pPr>
            <a:r>
              <a:rPr lang="tr-TR" altLang="tr-TR" sz="2400" dirty="0"/>
              <a:t> </a:t>
            </a:r>
            <a:r>
              <a:rPr lang="tr-TR" altLang="tr-TR" dirty="0"/>
              <a:t>Dikkati konu üstünde toplama, kendi başına kazanılacak bir alışkanlık değildir. Bu aynı zamanda, bir çok alışkanlığın kazanılmış olmasını gerektirir. Bu alışkanlıklardan birisi de planlı çalışmaktır. </a:t>
            </a:r>
          </a:p>
          <a:p>
            <a:pPr eaLnBrk="1" hangingPunct="1">
              <a:lnSpc>
                <a:spcPct val="90000"/>
              </a:lnSpc>
            </a:pPr>
            <a:r>
              <a:rPr lang="tr-TR" altLang="tr-TR" dirty="0"/>
              <a:t>Planlı çalışma, dikkatin konuya toplanmasına yardımcı olan bir alışkanlıktır. Planlı çalışma yoluyla kendinizi  konuya  daha kolay verebilirsiniz ve dikkatinizin hemen dağılmasını da önleyerek çalışmada etkililik süresini arttırabilirsiniz.</a:t>
            </a:r>
          </a:p>
        </p:txBody>
      </p:sp>
      <p:sp>
        <p:nvSpPr>
          <p:cNvPr id="5" name="Metin kutusu 4">
            <a:extLst>
              <a:ext uri="{FF2B5EF4-FFF2-40B4-BE49-F238E27FC236}">
                <a16:creationId xmlns:a16="http://schemas.microsoft.com/office/drawing/2014/main" xmlns="" id="{9893BC7C-13FA-4BE2-B672-E50DDFE50BE2}"/>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6" name="Resim 5">
            <a:extLst>
              <a:ext uri="{FF2B5EF4-FFF2-40B4-BE49-F238E27FC236}">
                <a16:creationId xmlns:a16="http://schemas.microsoft.com/office/drawing/2014/main" xmlns="" id="{2A93DB4A-7790-4E50-B1C7-0F1917DDE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13319" name="Picture 7" descr="Okuman, Kitap, Öğrenci, Çalışmak, Sınıf, Şirin">
            <a:extLst>
              <a:ext uri="{FF2B5EF4-FFF2-40B4-BE49-F238E27FC236}">
                <a16:creationId xmlns:a16="http://schemas.microsoft.com/office/drawing/2014/main" xmlns="" id="{C7C5D69A-7D50-4746-8E16-3B8FDCAC3B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150362"/>
            <a:ext cx="2971800" cy="2712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CCA7C7BB-E9BB-40F7-A3D6-59DA4F6B847F}"/>
              </a:ext>
            </a:extLst>
          </p:cNvPr>
          <p:cNvSpPr>
            <a:spLocks noGrp="1" noChangeArrowheads="1"/>
          </p:cNvSpPr>
          <p:nvPr>
            <p:ph type="title"/>
          </p:nvPr>
        </p:nvSpPr>
        <p:spPr>
          <a:xfrm>
            <a:off x="609600" y="904215"/>
            <a:ext cx="7290054" cy="1499616"/>
          </a:xfrm>
        </p:spPr>
        <p:txBody>
          <a:bodyPr/>
          <a:lstStyle/>
          <a:p>
            <a:pPr eaLnBrk="1" hangingPunct="1"/>
            <a:r>
              <a:rPr lang="tr-TR" altLang="tr-TR" dirty="0"/>
              <a:t> Çeşitlilik Sağla</a:t>
            </a:r>
            <a:br>
              <a:rPr lang="tr-TR" altLang="tr-TR" dirty="0"/>
            </a:br>
            <a:endParaRPr lang="tr-TR" altLang="tr-TR" dirty="0"/>
          </a:p>
        </p:txBody>
      </p:sp>
      <p:sp>
        <p:nvSpPr>
          <p:cNvPr id="14339" name="Rectangle 3">
            <a:extLst>
              <a:ext uri="{FF2B5EF4-FFF2-40B4-BE49-F238E27FC236}">
                <a16:creationId xmlns:a16="http://schemas.microsoft.com/office/drawing/2014/main" xmlns="" id="{DF3A3746-9837-41A3-BC63-EACD753B1B29}"/>
              </a:ext>
            </a:extLst>
          </p:cNvPr>
          <p:cNvSpPr>
            <a:spLocks noGrp="1" noChangeArrowheads="1"/>
          </p:cNvSpPr>
          <p:nvPr>
            <p:ph idx="1"/>
          </p:nvPr>
        </p:nvSpPr>
        <p:spPr>
          <a:xfrm>
            <a:off x="565023" y="2209800"/>
            <a:ext cx="7696200" cy="3657600"/>
          </a:xfrm>
        </p:spPr>
        <p:txBody>
          <a:bodyPr/>
          <a:lstStyle/>
          <a:p>
            <a:pPr eaLnBrk="1" hangingPunct="1">
              <a:lnSpc>
                <a:spcPct val="80000"/>
              </a:lnSpc>
              <a:buFontTx/>
              <a:buNone/>
            </a:pPr>
            <a:r>
              <a:rPr lang="tr-TR" altLang="tr-TR" sz="2800" dirty="0"/>
              <a:t>   Uzun süreli olarak, tek düze biçimde sürdürülen bir çalışma,  konuya kendinizi vermenizi güçleştirir ve onda çalışmaya ve konuya karşı genel isteksizlik yaratır. Oysa, dersin değişik teknikler uygulanarak çalışılması, dikkatin dağılmasını önler, anlama ve kavramayı kolaylaştırır. Bu nedenle, çalışırken olabildiğince çeşitli çalışma teknikleri (okuma, yazma, anlatma vb.) kullanılmalıdır.</a:t>
            </a:r>
          </a:p>
        </p:txBody>
      </p:sp>
      <p:sp>
        <p:nvSpPr>
          <p:cNvPr id="4" name="Metin kutusu 3">
            <a:extLst>
              <a:ext uri="{FF2B5EF4-FFF2-40B4-BE49-F238E27FC236}">
                <a16:creationId xmlns:a16="http://schemas.microsoft.com/office/drawing/2014/main" xmlns="" id="{CFF964BD-1822-4270-B92C-6E5E05EC1B2C}"/>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C4ACAC86-9934-45AF-99E3-63FDB7F4C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F5C1D1EF-40B0-4972-ACAF-25E0D6313A87}"/>
              </a:ext>
            </a:extLst>
          </p:cNvPr>
          <p:cNvSpPr>
            <a:spLocks noGrp="1" noChangeArrowheads="1"/>
          </p:cNvSpPr>
          <p:nvPr>
            <p:ph type="title"/>
          </p:nvPr>
        </p:nvSpPr>
        <p:spPr>
          <a:xfrm>
            <a:off x="610772" y="548640"/>
            <a:ext cx="7290054" cy="1499616"/>
          </a:xfrm>
        </p:spPr>
        <p:txBody>
          <a:bodyPr/>
          <a:lstStyle/>
          <a:p>
            <a:pPr eaLnBrk="1" hangingPunct="1"/>
            <a:r>
              <a:rPr lang="tr-TR" altLang="tr-TR" dirty="0"/>
              <a:t>Hedef Belirle</a:t>
            </a:r>
          </a:p>
        </p:txBody>
      </p:sp>
      <p:sp>
        <p:nvSpPr>
          <p:cNvPr id="15363" name="Rectangle 3">
            <a:extLst>
              <a:ext uri="{FF2B5EF4-FFF2-40B4-BE49-F238E27FC236}">
                <a16:creationId xmlns:a16="http://schemas.microsoft.com/office/drawing/2014/main" xmlns="" id="{17BF26FB-B1EE-4BC7-B850-2C519E35C638}"/>
              </a:ext>
            </a:extLst>
          </p:cNvPr>
          <p:cNvSpPr>
            <a:spLocks noGrp="1" noChangeArrowheads="1"/>
          </p:cNvSpPr>
          <p:nvPr>
            <p:ph idx="1"/>
          </p:nvPr>
        </p:nvSpPr>
        <p:spPr>
          <a:xfrm>
            <a:off x="599049" y="1811553"/>
            <a:ext cx="7290055" cy="4023360"/>
          </a:xfrm>
        </p:spPr>
        <p:txBody>
          <a:bodyPr/>
          <a:lstStyle/>
          <a:p>
            <a:pPr marL="609600" indent="-609600" eaLnBrk="1" hangingPunct="1"/>
            <a:r>
              <a:rPr lang="tr-TR" altLang="tr-TR" sz="2800" dirty="0"/>
              <a:t>Çalışmaya geçmeden önce kendine erişebilir bir "hedef" seç ve bu hedefi gerçekleştirmeden çalışmayı bırakma. </a:t>
            </a:r>
          </a:p>
          <a:p>
            <a:pPr marL="609600" indent="-609600" eaLnBrk="1" hangingPunct="1"/>
            <a:r>
              <a:rPr lang="tr-TR" altLang="tr-TR" sz="2800" dirty="0"/>
              <a:t>Hedef doğrultusundaki bu tür bir çalışma kararlılığı, dikkati toplamada itici güç olacaktır. ("...... adet soru çözeceğim" vb.)</a:t>
            </a:r>
          </a:p>
          <a:p>
            <a:pPr marL="609600" indent="-609600" eaLnBrk="1" hangingPunct="1"/>
            <a:endParaRPr lang="tr-TR" altLang="tr-TR" sz="2800" dirty="0"/>
          </a:p>
        </p:txBody>
      </p:sp>
      <p:sp>
        <p:nvSpPr>
          <p:cNvPr id="5" name="Metin kutusu 4">
            <a:extLst>
              <a:ext uri="{FF2B5EF4-FFF2-40B4-BE49-F238E27FC236}">
                <a16:creationId xmlns:a16="http://schemas.microsoft.com/office/drawing/2014/main" xmlns="" id="{8C494632-5D54-4DFA-AB02-E1C161B5FE3A}"/>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6" name="Resim 5">
            <a:extLst>
              <a:ext uri="{FF2B5EF4-FFF2-40B4-BE49-F238E27FC236}">
                <a16:creationId xmlns:a16="http://schemas.microsoft.com/office/drawing/2014/main" xmlns="" id="{06EC9ACA-708C-4D3B-B0EF-70BBE8C13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15367" name="Picture 7" descr="Işletme, Fikir, Strateji, Pazarlama, Plan, Görüş">
            <a:extLst>
              <a:ext uri="{FF2B5EF4-FFF2-40B4-BE49-F238E27FC236}">
                <a16:creationId xmlns:a16="http://schemas.microsoft.com/office/drawing/2014/main" xmlns="" id="{FF341649-C981-4E9F-8FD6-AA3A87A7B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864" y="3420794"/>
            <a:ext cx="3058551" cy="3327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D8F68186-0A4E-4304-AE12-8B61ED3C246B}"/>
              </a:ext>
            </a:extLst>
          </p:cNvPr>
          <p:cNvSpPr>
            <a:spLocks noGrp="1" noChangeArrowheads="1"/>
          </p:cNvSpPr>
          <p:nvPr>
            <p:ph type="title"/>
          </p:nvPr>
        </p:nvSpPr>
        <p:spPr>
          <a:xfrm>
            <a:off x="607255" y="803969"/>
            <a:ext cx="7290054" cy="1499616"/>
          </a:xfrm>
        </p:spPr>
        <p:txBody>
          <a:bodyPr/>
          <a:lstStyle/>
          <a:p>
            <a:pPr eaLnBrk="1" hangingPunct="1"/>
            <a:r>
              <a:rPr lang="tr-TR" altLang="tr-TR" dirty="0"/>
              <a:t>Kendine Güven</a:t>
            </a:r>
            <a:br>
              <a:rPr lang="tr-TR" altLang="tr-TR" dirty="0"/>
            </a:br>
            <a:endParaRPr lang="tr-TR" altLang="tr-TR" dirty="0"/>
          </a:p>
        </p:txBody>
      </p:sp>
      <p:sp>
        <p:nvSpPr>
          <p:cNvPr id="16387" name="Rectangle 3">
            <a:extLst>
              <a:ext uri="{FF2B5EF4-FFF2-40B4-BE49-F238E27FC236}">
                <a16:creationId xmlns:a16="http://schemas.microsoft.com/office/drawing/2014/main" xmlns="" id="{F3E6EBA5-1A1B-4913-AFF1-5E2F429C2E53}"/>
              </a:ext>
            </a:extLst>
          </p:cNvPr>
          <p:cNvSpPr>
            <a:spLocks noGrp="1" noChangeArrowheads="1"/>
          </p:cNvSpPr>
          <p:nvPr>
            <p:ph idx="1"/>
          </p:nvPr>
        </p:nvSpPr>
        <p:spPr>
          <a:xfrm>
            <a:off x="587325" y="2030671"/>
            <a:ext cx="7290055" cy="4023360"/>
          </a:xfrm>
        </p:spPr>
        <p:txBody>
          <a:bodyPr/>
          <a:lstStyle/>
          <a:p>
            <a:pPr eaLnBrk="1" hangingPunct="1">
              <a:lnSpc>
                <a:spcPct val="80000"/>
              </a:lnSpc>
              <a:buFontTx/>
              <a:buNone/>
            </a:pPr>
            <a:r>
              <a:rPr lang="tr-TR" altLang="tr-TR" sz="2000" dirty="0"/>
              <a:t>		Öğrencinin yaptığı çalışmaya kendini vermesi, her şeyden önce o işin üstesinden geleceği konusunda kendine güvenmesini gerektirir.</a:t>
            </a:r>
            <a:br>
              <a:rPr lang="tr-TR" altLang="tr-TR" sz="2000" dirty="0"/>
            </a:br>
            <a:r>
              <a:rPr lang="tr-TR" altLang="tr-TR" sz="2000" dirty="0"/>
              <a:t>Yetersizlik duyguları içindeki bir öğrencinin, başarı sağlamak için, dikkatli bir çalışma ortamı içinde bulunması güçtür.</a:t>
            </a:r>
            <a:br>
              <a:rPr lang="tr-TR" altLang="tr-TR" sz="2000" dirty="0"/>
            </a:br>
            <a:r>
              <a:rPr lang="tr-TR" altLang="tr-TR" sz="2000" dirty="0"/>
              <a:t>Öğrenmenin temeli , dikkatin konu üstüne toplanmasına dayandığına göre; konuya kendini vererek öğrenen kişi, kendisine karşı bir öz saygı duygusu da geliştirmiş olacaktır.</a:t>
            </a:r>
            <a:br>
              <a:rPr lang="tr-TR" altLang="tr-TR" sz="2000" dirty="0"/>
            </a:br>
            <a:r>
              <a:rPr lang="tr-TR" altLang="tr-TR" sz="2000" dirty="0"/>
              <a:t>Genellikle, bir işi başarma yolunda kendine güvenen bir kimsenin, bu işin gerektirdiği dikkate de sahip olduğu kabul edilmektedir.</a:t>
            </a:r>
          </a:p>
          <a:p>
            <a:pPr eaLnBrk="1" hangingPunct="1">
              <a:lnSpc>
                <a:spcPct val="80000"/>
              </a:lnSpc>
              <a:buFontTx/>
              <a:buNone/>
            </a:pPr>
            <a:endParaRPr lang="tr-TR" altLang="tr-TR" sz="2000" dirty="0"/>
          </a:p>
        </p:txBody>
      </p:sp>
      <p:sp>
        <p:nvSpPr>
          <p:cNvPr id="4" name="Metin kutusu 3">
            <a:extLst>
              <a:ext uri="{FF2B5EF4-FFF2-40B4-BE49-F238E27FC236}">
                <a16:creationId xmlns:a16="http://schemas.microsoft.com/office/drawing/2014/main" xmlns="" id="{B0F39AF9-867F-463A-BACC-BCE296951438}"/>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6A77E583-A43E-443C-AEFE-E6BF4BCBA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0DF3F06E-B797-4FED-A85C-5BEAE49A1E77}"/>
              </a:ext>
            </a:extLst>
          </p:cNvPr>
          <p:cNvSpPr>
            <a:spLocks noGrp="1" noChangeArrowheads="1"/>
          </p:cNvSpPr>
          <p:nvPr>
            <p:ph type="title"/>
          </p:nvPr>
        </p:nvSpPr>
        <p:spPr>
          <a:xfrm>
            <a:off x="609600" y="778412"/>
            <a:ext cx="6870700" cy="1600200"/>
          </a:xfrm>
        </p:spPr>
        <p:txBody>
          <a:bodyPr/>
          <a:lstStyle/>
          <a:p>
            <a:pPr eaLnBrk="1" hangingPunct="1"/>
            <a:r>
              <a:rPr lang="tr-TR" altLang="tr-TR"/>
              <a:t>Kendinizi Ödüllendirin</a:t>
            </a:r>
            <a:br>
              <a:rPr lang="tr-TR" altLang="tr-TR"/>
            </a:br>
            <a:endParaRPr lang="tr-TR" altLang="tr-TR"/>
          </a:p>
        </p:txBody>
      </p:sp>
      <p:sp>
        <p:nvSpPr>
          <p:cNvPr id="17411" name="Rectangle 3">
            <a:extLst>
              <a:ext uri="{FF2B5EF4-FFF2-40B4-BE49-F238E27FC236}">
                <a16:creationId xmlns:a16="http://schemas.microsoft.com/office/drawing/2014/main" xmlns="" id="{84B8B6D7-B600-4F95-BD91-32C71BA450AE}"/>
              </a:ext>
            </a:extLst>
          </p:cNvPr>
          <p:cNvSpPr>
            <a:spLocks noGrp="1" noChangeArrowheads="1"/>
          </p:cNvSpPr>
          <p:nvPr>
            <p:ph idx="1"/>
          </p:nvPr>
        </p:nvSpPr>
        <p:spPr>
          <a:xfrm>
            <a:off x="577366" y="2085975"/>
            <a:ext cx="7696200" cy="3657600"/>
          </a:xfrm>
        </p:spPr>
        <p:txBody>
          <a:bodyPr/>
          <a:lstStyle/>
          <a:p>
            <a:pPr eaLnBrk="1" hangingPunct="1">
              <a:lnSpc>
                <a:spcPct val="90000"/>
              </a:lnSpc>
            </a:pPr>
            <a:r>
              <a:rPr lang="tr-TR" altLang="tr-TR" sz="2400" dirty="0"/>
              <a:t>Bir işe başlamadan önce, bitirdiğinizde kendinizi neyle ödüllendireceğinizi planlayın. </a:t>
            </a:r>
          </a:p>
          <a:p>
            <a:pPr eaLnBrk="1" hangingPunct="1">
              <a:lnSpc>
                <a:spcPct val="90000"/>
              </a:lnSpc>
            </a:pPr>
            <a:r>
              <a:rPr lang="tr-TR" altLang="tr-TR" sz="2400" dirty="0"/>
              <a:t>Ödül, sizi rahatlatan ve mutlu eden her şey olabilir. Sevdiğiniz bir yiyecek ya da içecek, yürüyüş yapmak, bir arkadaşınızla buluşmak gibi... Büyük ve pahalı bir şey olmak zorunda değil. Size keyif versin, yeter. </a:t>
            </a:r>
          </a:p>
          <a:p>
            <a:pPr eaLnBrk="1" hangingPunct="1">
              <a:lnSpc>
                <a:spcPct val="90000"/>
              </a:lnSpc>
            </a:pPr>
            <a:r>
              <a:rPr lang="tr-TR" altLang="tr-TR" sz="2400" dirty="0"/>
              <a:t>Bu yöntem, motivasyonunuzu, dolayısıyla konsantrasyonunuzu artırır.</a:t>
            </a:r>
          </a:p>
        </p:txBody>
      </p:sp>
      <p:sp>
        <p:nvSpPr>
          <p:cNvPr id="6" name="Metin kutusu 5">
            <a:extLst>
              <a:ext uri="{FF2B5EF4-FFF2-40B4-BE49-F238E27FC236}">
                <a16:creationId xmlns:a16="http://schemas.microsoft.com/office/drawing/2014/main" xmlns="" id="{49A70D35-6A6A-4F32-8A5F-9D6EB54264BC}"/>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7" name="Resim 6">
            <a:extLst>
              <a:ext uri="{FF2B5EF4-FFF2-40B4-BE49-F238E27FC236}">
                <a16:creationId xmlns:a16="http://schemas.microsoft.com/office/drawing/2014/main" xmlns="" id="{8D986369-1C76-4AC5-8888-5F5913ED3A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17416" name="Picture 8" descr="Defne Çelengi, Defne, Yapraklar, Onur, Mavi, Tarih">
            <a:extLst>
              <a:ext uri="{FF2B5EF4-FFF2-40B4-BE49-F238E27FC236}">
                <a16:creationId xmlns:a16="http://schemas.microsoft.com/office/drawing/2014/main" xmlns="" id="{BD4F7167-6703-43A5-B953-E9621426C0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9352" y="33314"/>
            <a:ext cx="2546834" cy="2162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F7331D5E-A944-4D8C-8826-80C818B43B2E}"/>
              </a:ext>
            </a:extLst>
          </p:cNvPr>
          <p:cNvSpPr>
            <a:spLocks noGrp="1" noChangeArrowheads="1"/>
          </p:cNvSpPr>
          <p:nvPr>
            <p:ph type="title"/>
          </p:nvPr>
        </p:nvSpPr>
        <p:spPr>
          <a:xfrm>
            <a:off x="609600" y="971792"/>
            <a:ext cx="6870700" cy="838200"/>
          </a:xfrm>
        </p:spPr>
        <p:txBody>
          <a:bodyPr>
            <a:normAutofit fontScale="90000"/>
          </a:bodyPr>
          <a:lstStyle/>
          <a:p>
            <a:pPr eaLnBrk="1" hangingPunct="1"/>
            <a:r>
              <a:rPr lang="tr-TR" altLang="tr-TR" sz="3100" dirty="0"/>
              <a:t>Konsantrasyonu artıran besinler tüketin (et, balık, tavuk, C vitamini, vb.).</a:t>
            </a:r>
            <a:r>
              <a:rPr lang="tr-TR" altLang="tr-TR" sz="2400" dirty="0"/>
              <a:t/>
            </a:r>
            <a:br>
              <a:rPr lang="tr-TR" altLang="tr-TR" sz="2400" dirty="0"/>
            </a:br>
            <a:endParaRPr lang="tr-TR" altLang="tr-TR" sz="2400" dirty="0"/>
          </a:p>
        </p:txBody>
      </p:sp>
      <p:sp>
        <p:nvSpPr>
          <p:cNvPr id="18435" name="Rectangle 3">
            <a:extLst>
              <a:ext uri="{FF2B5EF4-FFF2-40B4-BE49-F238E27FC236}">
                <a16:creationId xmlns:a16="http://schemas.microsoft.com/office/drawing/2014/main" xmlns="" id="{54FD5008-54CA-4C86-AF80-58E21A53BC2D}"/>
              </a:ext>
            </a:extLst>
          </p:cNvPr>
          <p:cNvSpPr>
            <a:spLocks noGrp="1" noChangeArrowheads="1"/>
          </p:cNvSpPr>
          <p:nvPr>
            <p:ph idx="1"/>
          </p:nvPr>
        </p:nvSpPr>
        <p:spPr>
          <a:xfrm>
            <a:off x="617806" y="1809992"/>
            <a:ext cx="7290055" cy="4023360"/>
          </a:xfrm>
        </p:spPr>
        <p:txBody>
          <a:bodyPr>
            <a:normAutofit/>
          </a:bodyPr>
          <a:lstStyle/>
          <a:p>
            <a:pPr eaLnBrk="1" hangingPunct="1">
              <a:lnSpc>
                <a:spcPct val="90000"/>
              </a:lnSpc>
            </a:pPr>
            <a:r>
              <a:rPr lang="tr-TR" altLang="tr-TR" dirty="0"/>
              <a:t>Herhangi bir vitamin eksikliği konsantrasyon sorununa yol açabilir.</a:t>
            </a:r>
          </a:p>
          <a:p>
            <a:pPr eaLnBrk="1" hangingPunct="1">
              <a:lnSpc>
                <a:spcPct val="90000"/>
              </a:lnSpc>
            </a:pPr>
            <a:r>
              <a:rPr lang="tr-TR" altLang="tr-TR" dirty="0"/>
              <a:t>Demir eksikliği de konsantrasyonunuzu azaltır ve çabuk sinirlenen bir yapıya kavuşmanıza neden olur. Et, balık ve tavuk gibi demir içeren gıdalar konsantrasyonunuzu canlı tutar.</a:t>
            </a:r>
          </a:p>
          <a:p>
            <a:pPr eaLnBrk="1" hangingPunct="1">
              <a:lnSpc>
                <a:spcPct val="90000"/>
              </a:lnSpc>
            </a:pPr>
            <a:r>
              <a:rPr lang="tr-TR" altLang="tr-TR" dirty="0"/>
              <a:t>C vitamini içeren besinler ve meyve suları da tercih edilmelidir. Bir bardak taze sıkılmış portakal suyu ya da limon sıktığınız siyah çay idealdir.</a:t>
            </a:r>
          </a:p>
        </p:txBody>
      </p:sp>
      <p:sp>
        <p:nvSpPr>
          <p:cNvPr id="7" name="Metin kutusu 6">
            <a:extLst>
              <a:ext uri="{FF2B5EF4-FFF2-40B4-BE49-F238E27FC236}">
                <a16:creationId xmlns:a16="http://schemas.microsoft.com/office/drawing/2014/main" xmlns="" id="{8ED41E41-3E32-4862-B31D-9B241F56C78C}"/>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8" name="Resim 7">
            <a:extLst>
              <a:ext uri="{FF2B5EF4-FFF2-40B4-BE49-F238E27FC236}">
                <a16:creationId xmlns:a16="http://schemas.microsoft.com/office/drawing/2014/main" xmlns="" id="{117BE676-E84F-4B9D-912D-314164B9B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18441" name="Picture 9" descr="Misket Limonu, Meyve, Gıda, Limon, Narenciye, Taze">
            <a:extLst>
              <a:ext uri="{FF2B5EF4-FFF2-40B4-BE49-F238E27FC236}">
                <a16:creationId xmlns:a16="http://schemas.microsoft.com/office/drawing/2014/main" xmlns="" id="{D5468FF8-C650-4C26-9A37-1853F44700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012453"/>
            <a:ext cx="2533650" cy="2832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6EBD140A-34E2-4F84-A2B2-3ABFAD5CDE6B}"/>
              </a:ext>
            </a:extLst>
          </p:cNvPr>
          <p:cNvSpPr>
            <a:spLocks noGrp="1" noChangeArrowheads="1"/>
          </p:cNvSpPr>
          <p:nvPr>
            <p:ph type="title"/>
          </p:nvPr>
        </p:nvSpPr>
        <p:spPr/>
        <p:txBody>
          <a:bodyPr/>
          <a:lstStyle/>
          <a:p>
            <a:r>
              <a:rPr lang="tr-TR" altLang="tr-TR" sz="3600" dirty="0"/>
              <a:t>Konsantrasyon Nedir?</a:t>
            </a:r>
          </a:p>
        </p:txBody>
      </p:sp>
      <p:sp>
        <p:nvSpPr>
          <p:cNvPr id="41987" name="Rectangle 3">
            <a:extLst>
              <a:ext uri="{FF2B5EF4-FFF2-40B4-BE49-F238E27FC236}">
                <a16:creationId xmlns:a16="http://schemas.microsoft.com/office/drawing/2014/main" xmlns="" id="{291E854D-36C3-47F5-AB85-98A37F2B9A18}"/>
              </a:ext>
            </a:extLst>
          </p:cNvPr>
          <p:cNvSpPr>
            <a:spLocks noGrp="1" noChangeArrowheads="1"/>
          </p:cNvSpPr>
          <p:nvPr>
            <p:ph idx="1"/>
          </p:nvPr>
        </p:nvSpPr>
        <p:spPr>
          <a:xfrm>
            <a:off x="152400" y="1828800"/>
            <a:ext cx="8229600" cy="3657600"/>
          </a:xfrm>
        </p:spPr>
        <p:txBody>
          <a:bodyPr/>
          <a:lstStyle/>
          <a:p>
            <a:pPr>
              <a:buFontTx/>
              <a:buNone/>
            </a:pPr>
            <a:r>
              <a:rPr lang="tr-TR" altLang="tr-TR" sz="4000" dirty="0">
                <a:latin typeface="Times New Roman" panose="02020603050405020304" pitchFamily="18" charset="0"/>
              </a:rPr>
              <a:t>	 </a:t>
            </a:r>
            <a:r>
              <a:rPr lang="tr-TR" altLang="tr-TR" sz="3600" dirty="0"/>
              <a:t>Konsantrasyon, bütün dikkatin bir noktaya toplanması ve algının en yüksek performansına ulaşmasıdır. </a:t>
            </a:r>
          </a:p>
          <a:p>
            <a:pPr algn="ctr">
              <a:buFontTx/>
              <a:buNone/>
            </a:pPr>
            <a:r>
              <a:rPr lang="tr-TR" altLang="tr-TR" sz="3600" dirty="0">
                <a:latin typeface="Arial Black" panose="020B0A04020102020204" pitchFamily="34" charset="0"/>
              </a:rPr>
              <a:t> </a:t>
            </a:r>
          </a:p>
          <a:p>
            <a:endParaRPr lang="tr-TR" altLang="tr-TR" sz="3600" dirty="0"/>
          </a:p>
        </p:txBody>
      </p:sp>
      <p:sp>
        <p:nvSpPr>
          <p:cNvPr id="5" name="Metin kutusu 4">
            <a:extLst>
              <a:ext uri="{FF2B5EF4-FFF2-40B4-BE49-F238E27FC236}">
                <a16:creationId xmlns:a16="http://schemas.microsoft.com/office/drawing/2014/main" xmlns="" id="{E99846D5-7205-4142-B4CC-8D4E12D4EE7B}"/>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6" name="Resim 5">
            <a:extLst>
              <a:ext uri="{FF2B5EF4-FFF2-40B4-BE49-F238E27FC236}">
                <a16:creationId xmlns:a16="http://schemas.microsoft.com/office/drawing/2014/main" xmlns="" id="{F95905CE-2F57-46A3-9813-252B02DE5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28634"/>
            <a:ext cx="586154" cy="586154"/>
          </a:xfrm>
          <a:prstGeom prst="rect">
            <a:avLst/>
          </a:prstGeom>
        </p:spPr>
      </p:pic>
      <p:pic>
        <p:nvPicPr>
          <p:cNvPr id="41990" name="Picture 6" descr="Beyin, Zihin, Psikoloji, Fikir, Resim Çizme">
            <a:extLst>
              <a:ext uri="{FF2B5EF4-FFF2-40B4-BE49-F238E27FC236}">
                <a16:creationId xmlns:a16="http://schemas.microsoft.com/office/drawing/2014/main" xmlns="" id="{34FDD97E-A843-478A-888E-5B1B5B115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59579"/>
            <a:ext cx="5110163" cy="2732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B7DD7767-0A00-47D4-9471-438720D9E15B}"/>
              </a:ext>
            </a:extLst>
          </p:cNvPr>
          <p:cNvSpPr>
            <a:spLocks noGrp="1" noChangeArrowheads="1"/>
          </p:cNvSpPr>
          <p:nvPr>
            <p:ph type="title"/>
          </p:nvPr>
        </p:nvSpPr>
        <p:spPr/>
        <p:txBody>
          <a:bodyPr>
            <a:normAutofit/>
          </a:bodyPr>
          <a:lstStyle/>
          <a:p>
            <a:pPr eaLnBrk="1" hangingPunct="1">
              <a:defRPr/>
            </a:pPr>
            <a:r>
              <a:rPr lang="tr-TR" sz="4000" dirty="0"/>
              <a:t>Beden ve Zihin Dinlenmesini Sağlamak</a:t>
            </a:r>
          </a:p>
        </p:txBody>
      </p:sp>
      <p:sp>
        <p:nvSpPr>
          <p:cNvPr id="20483" name="Rectangle 3">
            <a:extLst>
              <a:ext uri="{FF2B5EF4-FFF2-40B4-BE49-F238E27FC236}">
                <a16:creationId xmlns:a16="http://schemas.microsoft.com/office/drawing/2014/main" xmlns="" id="{4E378145-7692-4D61-975F-DA4509F5E6AB}"/>
              </a:ext>
            </a:extLst>
          </p:cNvPr>
          <p:cNvSpPr>
            <a:spLocks noGrp="1" noChangeArrowheads="1"/>
          </p:cNvSpPr>
          <p:nvPr>
            <p:ph idx="1"/>
          </p:nvPr>
        </p:nvSpPr>
        <p:spPr>
          <a:xfrm>
            <a:off x="609600" y="1905000"/>
            <a:ext cx="7290055" cy="4023360"/>
          </a:xfrm>
        </p:spPr>
        <p:txBody>
          <a:bodyPr/>
          <a:lstStyle/>
          <a:p>
            <a:pPr eaLnBrk="1" hangingPunct="1">
              <a:lnSpc>
                <a:spcPct val="80000"/>
              </a:lnSpc>
            </a:pPr>
            <a:r>
              <a:rPr lang="tr-TR" altLang="tr-TR" sz="1800" dirty="0"/>
              <a:t>Beyin asla yorulmaz, ömür boyunca sürekli çalışır. Uyanıkken hayatımızı devam ettirmek için, uyurken vücuttaki yorgunluğu gidermek için sürekli çalışır, ölümle birlikte beyin fonksiyonları durur. Beyin için gerekli olan besinleri meyve, sebze, bal, peynir, et, süt …vb. her çeşit besinleri dengeli olarak almalısınız.</a:t>
            </a:r>
          </a:p>
          <a:p>
            <a:pPr eaLnBrk="1" hangingPunct="1">
              <a:lnSpc>
                <a:spcPct val="80000"/>
              </a:lnSpc>
            </a:pPr>
            <a:r>
              <a:rPr lang="tr-TR" altLang="tr-TR" sz="1800" dirty="0"/>
              <a:t>Sürekli aynı şekilde oturmak vücutta gerginlik oluşturur. Bunu önlemek için çalışma aralarında sürekli  hareket edilmelidir.</a:t>
            </a:r>
          </a:p>
          <a:p>
            <a:pPr eaLnBrk="1" hangingPunct="1">
              <a:lnSpc>
                <a:spcPct val="80000"/>
              </a:lnSpc>
            </a:pPr>
            <a:r>
              <a:rPr lang="tr-TR" altLang="tr-TR" sz="1800" dirty="0"/>
              <a:t>Dinlenmek çalışma motivasyonumuzu kaybetmeyecek tarz da olmalıdır.</a:t>
            </a:r>
          </a:p>
          <a:p>
            <a:pPr eaLnBrk="1" hangingPunct="1">
              <a:lnSpc>
                <a:spcPct val="80000"/>
              </a:lnSpc>
            </a:pPr>
            <a:r>
              <a:rPr lang="tr-TR" altLang="tr-TR" sz="1800" dirty="0"/>
              <a:t>Spor, çeşitli dans, halk oyunları, kültür fizik hareketleri vücudumuzun hareket etmesini sağlar ve vücudumuzu etkili biçimde kullanır</a:t>
            </a:r>
          </a:p>
        </p:txBody>
      </p:sp>
      <p:sp>
        <p:nvSpPr>
          <p:cNvPr id="4" name="Metin kutusu 3">
            <a:extLst>
              <a:ext uri="{FF2B5EF4-FFF2-40B4-BE49-F238E27FC236}">
                <a16:creationId xmlns:a16="http://schemas.microsoft.com/office/drawing/2014/main" xmlns="" id="{FE8346D7-A2B5-4D82-90B5-F0879774715A}"/>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A92AC981-A18E-4DF9-88DF-C398071FC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622A255A-ECE3-450E-8D4C-4DB1D1994D4A}"/>
              </a:ext>
            </a:extLst>
          </p:cNvPr>
          <p:cNvSpPr>
            <a:spLocks noGrp="1" noChangeArrowheads="1"/>
          </p:cNvSpPr>
          <p:nvPr>
            <p:ph type="title"/>
          </p:nvPr>
        </p:nvSpPr>
        <p:spPr/>
        <p:txBody>
          <a:bodyPr>
            <a:normAutofit/>
          </a:bodyPr>
          <a:lstStyle/>
          <a:p>
            <a:pPr eaLnBrk="1" hangingPunct="1">
              <a:defRPr/>
            </a:pPr>
            <a:r>
              <a:rPr lang="tr-TR" sz="4000" dirty="0"/>
              <a:t>Duygusal Sorunları Çözme</a:t>
            </a:r>
          </a:p>
        </p:txBody>
      </p:sp>
      <p:sp>
        <p:nvSpPr>
          <p:cNvPr id="21507" name="Rectangle 3">
            <a:extLst>
              <a:ext uri="{FF2B5EF4-FFF2-40B4-BE49-F238E27FC236}">
                <a16:creationId xmlns:a16="http://schemas.microsoft.com/office/drawing/2014/main" xmlns="" id="{C7C83DA1-A427-4BB3-B343-A01642B3A4BB}"/>
              </a:ext>
            </a:extLst>
          </p:cNvPr>
          <p:cNvSpPr>
            <a:spLocks noGrp="1" noChangeArrowheads="1"/>
          </p:cNvSpPr>
          <p:nvPr>
            <p:ph idx="1"/>
          </p:nvPr>
        </p:nvSpPr>
        <p:spPr>
          <a:xfrm>
            <a:off x="609600" y="2249424"/>
            <a:ext cx="7290055" cy="4023360"/>
          </a:xfrm>
        </p:spPr>
        <p:txBody>
          <a:bodyPr>
            <a:normAutofit/>
          </a:bodyPr>
          <a:lstStyle/>
          <a:p>
            <a:pPr eaLnBrk="1" hangingPunct="1">
              <a:lnSpc>
                <a:spcPct val="90000"/>
              </a:lnSpc>
            </a:pPr>
            <a:r>
              <a:rPr lang="tr-TR" altLang="tr-TR" sz="2400" dirty="0"/>
              <a:t>Duygularımız hayatımızı anlamlı hale getirmede çok önemlidir. İfade edemediğimiz duygularımız varsa bunu bir şekilde ifade etmeliyiz. Ergenlikte duygular günü birlik değişim gösterdiği için gerçek sorunlarımız olup olmadığı konusunda kesin karar vermemiz </a:t>
            </a:r>
            <a:r>
              <a:rPr lang="tr-TR" altLang="tr-TR" sz="2400" dirty="0" err="1"/>
              <a:t>gereklidir.Duygularınızdan</a:t>
            </a:r>
            <a:r>
              <a:rPr lang="tr-TR" altLang="tr-TR" sz="2400" dirty="0"/>
              <a:t> emin değilseniz (</a:t>
            </a:r>
            <a:r>
              <a:rPr lang="tr-TR" altLang="tr-TR" sz="2400" dirty="0" err="1"/>
              <a:t>anne,baba,kardeş,yakın</a:t>
            </a:r>
            <a:r>
              <a:rPr lang="tr-TR" altLang="tr-TR" sz="2400" dirty="0"/>
              <a:t> dost ve </a:t>
            </a:r>
            <a:r>
              <a:rPr lang="tr-TR" altLang="tr-TR" sz="2400" dirty="0" err="1"/>
              <a:t>arkadaşlarınız,güvendiğiniz</a:t>
            </a:r>
            <a:r>
              <a:rPr lang="tr-TR" altLang="tr-TR" sz="2400" dirty="0"/>
              <a:t> kimseler ,</a:t>
            </a:r>
            <a:r>
              <a:rPr lang="tr-TR" altLang="tr-TR" sz="2400" dirty="0" err="1"/>
              <a:t>öğretmen,okul</a:t>
            </a:r>
            <a:r>
              <a:rPr lang="tr-TR" altLang="tr-TR" sz="2400" dirty="0"/>
              <a:t> rehber öğretmeni …. Kişilerle konuşarak daha sağlıklı karar verebilirsiniz.</a:t>
            </a:r>
          </a:p>
        </p:txBody>
      </p:sp>
      <p:sp>
        <p:nvSpPr>
          <p:cNvPr id="4" name="Metin kutusu 3">
            <a:extLst>
              <a:ext uri="{FF2B5EF4-FFF2-40B4-BE49-F238E27FC236}">
                <a16:creationId xmlns:a16="http://schemas.microsoft.com/office/drawing/2014/main" xmlns="" id="{B20E1655-BFDA-408F-A4F6-2ADB0B03C8B8}"/>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392234A2-B5D4-4FD4-A4E2-71ABD224E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CC110EF9-C4CD-4458-8362-3F84ACCC61CE}"/>
              </a:ext>
            </a:extLst>
          </p:cNvPr>
          <p:cNvSpPr>
            <a:spLocks noGrp="1" noChangeArrowheads="1"/>
          </p:cNvSpPr>
          <p:nvPr>
            <p:ph type="title"/>
          </p:nvPr>
        </p:nvSpPr>
        <p:spPr/>
        <p:txBody>
          <a:bodyPr>
            <a:normAutofit/>
          </a:bodyPr>
          <a:lstStyle/>
          <a:p>
            <a:pPr eaLnBrk="1" hangingPunct="1">
              <a:defRPr/>
            </a:pPr>
            <a:r>
              <a:rPr lang="tr-TR" sz="3600" dirty="0"/>
              <a:t>NOT ALMA</a:t>
            </a:r>
          </a:p>
        </p:txBody>
      </p:sp>
      <p:sp>
        <p:nvSpPr>
          <p:cNvPr id="22531" name="Rectangle 3">
            <a:extLst>
              <a:ext uri="{FF2B5EF4-FFF2-40B4-BE49-F238E27FC236}">
                <a16:creationId xmlns:a16="http://schemas.microsoft.com/office/drawing/2014/main" xmlns="" id="{8A9BED9D-6D58-4CFF-BB60-938F7B21A329}"/>
              </a:ext>
            </a:extLst>
          </p:cNvPr>
          <p:cNvSpPr>
            <a:spLocks noGrp="1" noChangeArrowheads="1"/>
          </p:cNvSpPr>
          <p:nvPr>
            <p:ph idx="1"/>
          </p:nvPr>
        </p:nvSpPr>
        <p:spPr>
          <a:xfrm>
            <a:off x="584982" y="2063730"/>
            <a:ext cx="7290055" cy="4023360"/>
          </a:xfrm>
        </p:spPr>
        <p:txBody>
          <a:bodyPr>
            <a:normAutofit/>
          </a:bodyPr>
          <a:lstStyle/>
          <a:p>
            <a:pPr eaLnBrk="1" hangingPunct="1">
              <a:lnSpc>
                <a:spcPct val="80000"/>
              </a:lnSpc>
            </a:pPr>
            <a:r>
              <a:rPr lang="tr-TR" altLang="tr-TR" sz="2000" dirty="0"/>
              <a:t>Bir </a:t>
            </a:r>
            <a:r>
              <a:rPr lang="tr-TR" altLang="tr-TR" sz="2000" dirty="0" err="1"/>
              <a:t>çin</a:t>
            </a:r>
            <a:r>
              <a:rPr lang="tr-TR" altLang="tr-TR" sz="2000" dirty="0"/>
              <a:t> atasözü şöyle der; on defa okuyacağına bir defa yaz daha çabuk öğrenirsin.</a:t>
            </a:r>
          </a:p>
          <a:p>
            <a:pPr eaLnBrk="1" hangingPunct="1">
              <a:lnSpc>
                <a:spcPct val="80000"/>
              </a:lnSpc>
            </a:pPr>
            <a:r>
              <a:rPr lang="tr-TR" altLang="tr-TR" sz="2000" dirty="0"/>
              <a:t>Bu sözden anlaşılacağın gibi yazı çok önemlidir. Ders notları, çalışma notları, analiz notları, tekrar notları…gibi not çeşitlendirmeleri yapılabilir. Bunları bir şekilde </a:t>
            </a:r>
            <a:r>
              <a:rPr lang="tr-TR" altLang="tr-TR" sz="2000" dirty="0" err="1"/>
              <a:t>biriktirirsenizi</a:t>
            </a:r>
            <a:r>
              <a:rPr lang="tr-TR" altLang="tr-TR" sz="2000" dirty="0"/>
              <a:t> çalışmalarınızda sizlere büyük destekler sağlarlar. Bununla birlikte emekleriniz boşa gitmemiş olur.</a:t>
            </a:r>
          </a:p>
          <a:p>
            <a:pPr eaLnBrk="1" hangingPunct="1">
              <a:lnSpc>
                <a:spcPct val="80000"/>
              </a:lnSpc>
            </a:pPr>
            <a:r>
              <a:rPr lang="tr-TR" altLang="tr-TR" sz="2000" dirty="0"/>
              <a:t>Sınıfta veya çalışarak öğrenme süreçlerinde önemli yerleri, hatırlanması güç konuları, istisna durumlarını, önemli formülleri …. Not alarak çalışırsanız başarı kendiliğinden gelmeye başlayacaktır. Önemli olan ezberlemeniz değil, anlamanız, anladıklarınız kullanmanızdır. Ezberlenen, kullanılmayan bilgiler unutulmaya mahkumdur.</a:t>
            </a:r>
          </a:p>
          <a:p>
            <a:pPr eaLnBrk="1" hangingPunct="1">
              <a:lnSpc>
                <a:spcPct val="80000"/>
              </a:lnSpc>
            </a:pPr>
            <a:endParaRPr lang="tr-TR" altLang="tr-TR" sz="2000" dirty="0"/>
          </a:p>
        </p:txBody>
      </p:sp>
      <p:sp>
        <p:nvSpPr>
          <p:cNvPr id="4" name="Metin kutusu 3">
            <a:extLst>
              <a:ext uri="{FF2B5EF4-FFF2-40B4-BE49-F238E27FC236}">
                <a16:creationId xmlns:a16="http://schemas.microsoft.com/office/drawing/2014/main" xmlns="" id="{9D17D4BD-699E-428B-8FC9-52390B300112}"/>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A3DF4804-60BB-454F-AA0B-029DC8550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249B64A3-1599-4E64-82DE-002AF8F995E9}"/>
              </a:ext>
            </a:extLst>
          </p:cNvPr>
          <p:cNvSpPr>
            <a:spLocks noGrp="1" noChangeArrowheads="1"/>
          </p:cNvSpPr>
          <p:nvPr>
            <p:ph type="title"/>
          </p:nvPr>
        </p:nvSpPr>
        <p:spPr/>
        <p:txBody>
          <a:bodyPr>
            <a:normAutofit/>
          </a:bodyPr>
          <a:lstStyle/>
          <a:p>
            <a:pPr eaLnBrk="1" hangingPunct="1"/>
            <a:r>
              <a:rPr lang="tr-TR" altLang="tr-TR" sz="4000" dirty="0"/>
              <a:t>Özetle</a:t>
            </a:r>
          </a:p>
        </p:txBody>
      </p:sp>
      <p:sp>
        <p:nvSpPr>
          <p:cNvPr id="23555" name="Rectangle 3">
            <a:extLst>
              <a:ext uri="{FF2B5EF4-FFF2-40B4-BE49-F238E27FC236}">
                <a16:creationId xmlns:a16="http://schemas.microsoft.com/office/drawing/2014/main" xmlns="" id="{648C6B08-ACA7-4B68-AE36-ADDC5987E26D}"/>
              </a:ext>
            </a:extLst>
          </p:cNvPr>
          <p:cNvSpPr>
            <a:spLocks noGrp="1" noChangeArrowheads="1"/>
          </p:cNvSpPr>
          <p:nvPr>
            <p:ph idx="1"/>
          </p:nvPr>
        </p:nvSpPr>
        <p:spPr/>
        <p:txBody>
          <a:bodyPr>
            <a:normAutofit/>
          </a:bodyPr>
          <a:lstStyle/>
          <a:p>
            <a:pPr eaLnBrk="1" hangingPunct="1">
              <a:lnSpc>
                <a:spcPct val="80000"/>
              </a:lnSpc>
            </a:pPr>
            <a:r>
              <a:rPr lang="tr-TR" altLang="tr-TR" sz="2400" dirty="0"/>
              <a:t>Konsantrasyonunuzu arttırmak </a:t>
            </a:r>
            <a:r>
              <a:rPr lang="tr-TR" altLang="tr-TR" sz="2400" dirty="0" err="1"/>
              <a:t>için,psikolojik,sosyal,sağlık,duygusal</a:t>
            </a:r>
            <a:r>
              <a:rPr lang="tr-TR" altLang="tr-TR" sz="2400" dirty="0"/>
              <a:t> problemlerinizi çözünüz.</a:t>
            </a:r>
          </a:p>
          <a:p>
            <a:pPr eaLnBrk="1" hangingPunct="1">
              <a:lnSpc>
                <a:spcPct val="80000"/>
              </a:lnSpc>
            </a:pPr>
            <a:r>
              <a:rPr lang="tr-TR" altLang="tr-TR" sz="2400" dirty="0"/>
              <a:t>İyi çalışma </a:t>
            </a:r>
            <a:r>
              <a:rPr lang="tr-TR" altLang="tr-TR" sz="2400" dirty="0" err="1"/>
              <a:t>ortamı,planı,çalışma</a:t>
            </a:r>
            <a:r>
              <a:rPr lang="tr-TR" altLang="tr-TR" sz="2400" dirty="0"/>
              <a:t> teknikleri oluşturarak çalışınız.</a:t>
            </a:r>
          </a:p>
          <a:p>
            <a:pPr eaLnBrk="1" hangingPunct="1">
              <a:lnSpc>
                <a:spcPct val="80000"/>
              </a:lnSpc>
            </a:pPr>
            <a:r>
              <a:rPr lang="tr-TR" altLang="tr-TR" sz="2400" dirty="0"/>
              <a:t>Zaman zaman kültür fizik hareketleri ile rahatlayınız.</a:t>
            </a:r>
          </a:p>
          <a:p>
            <a:pPr eaLnBrk="1" hangingPunct="1">
              <a:lnSpc>
                <a:spcPct val="80000"/>
              </a:lnSpc>
            </a:pPr>
            <a:r>
              <a:rPr lang="tr-TR" altLang="tr-TR" sz="2400" dirty="0"/>
              <a:t>Kendinize önem </a:t>
            </a:r>
            <a:r>
              <a:rPr lang="tr-TR" altLang="tr-TR" sz="2400" dirty="0" err="1"/>
              <a:t>verin,çevrenizin</a:t>
            </a:r>
            <a:r>
              <a:rPr lang="tr-TR" altLang="tr-TR" sz="2400" dirty="0"/>
              <a:t> de vermesini sağlayınız</a:t>
            </a:r>
          </a:p>
          <a:p>
            <a:pPr eaLnBrk="1" hangingPunct="1">
              <a:lnSpc>
                <a:spcPct val="80000"/>
              </a:lnSpc>
            </a:pPr>
            <a:r>
              <a:rPr lang="tr-TR" altLang="tr-TR" sz="2400" dirty="0"/>
              <a:t>Hedeflerinizi yazı ile ifade edip altını imzalayınız.</a:t>
            </a:r>
          </a:p>
          <a:p>
            <a:pPr eaLnBrk="1" hangingPunct="1">
              <a:lnSpc>
                <a:spcPct val="80000"/>
              </a:lnSpc>
            </a:pPr>
            <a:endParaRPr lang="tr-TR" altLang="tr-TR" sz="2400" dirty="0"/>
          </a:p>
        </p:txBody>
      </p:sp>
      <p:sp>
        <p:nvSpPr>
          <p:cNvPr id="4" name="Metin kutusu 3">
            <a:extLst>
              <a:ext uri="{FF2B5EF4-FFF2-40B4-BE49-F238E27FC236}">
                <a16:creationId xmlns:a16="http://schemas.microsoft.com/office/drawing/2014/main" xmlns="" id="{1B9B00E2-4B72-4DC4-8ECE-78DF61F52A05}"/>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31325DFD-F2EE-4F80-A6A2-376878BB1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xmlns="" id="{FB83B15D-B307-4388-AEC8-2CF131A2A09C}"/>
              </a:ext>
            </a:extLst>
          </p:cNvPr>
          <p:cNvSpPr>
            <a:spLocks noGrp="1" noChangeArrowheads="1"/>
          </p:cNvSpPr>
          <p:nvPr>
            <p:ph idx="1"/>
          </p:nvPr>
        </p:nvSpPr>
        <p:spPr>
          <a:xfrm>
            <a:off x="609600" y="838200"/>
            <a:ext cx="7696200" cy="4572000"/>
          </a:xfrm>
        </p:spPr>
        <p:txBody>
          <a:bodyPr>
            <a:normAutofit/>
          </a:bodyPr>
          <a:lstStyle/>
          <a:p>
            <a:pPr eaLnBrk="1" hangingPunct="1"/>
            <a:r>
              <a:rPr lang="tr-TR" altLang="tr-TR" sz="2400" dirty="0"/>
              <a:t>Çalışma grupları oluşturarak paylaşımlarda bulununuz.</a:t>
            </a:r>
          </a:p>
          <a:p>
            <a:pPr eaLnBrk="1" hangingPunct="1"/>
            <a:r>
              <a:rPr lang="tr-TR" altLang="tr-TR" sz="2400" dirty="0"/>
              <a:t>Anlamadığınız durumları öğretmenlerinizde ve bilen arkadaşlarınızdan sorunuz.</a:t>
            </a:r>
          </a:p>
          <a:p>
            <a:pPr eaLnBrk="1" hangingPunct="1"/>
            <a:r>
              <a:rPr lang="tr-TR" altLang="tr-TR" sz="2400" dirty="0"/>
              <a:t>Yakın çevrenizle her zaman olumlu iletişim kurarak onların desteğini almaya çalışınız. İyi niyetlerinize sürekli olumsuz davranan sizin varlığınızı tehdit eden davranış ve kişiliklerden uzak durunuz.</a:t>
            </a:r>
          </a:p>
          <a:p>
            <a:pPr eaLnBrk="1" hangingPunct="1"/>
            <a:endParaRPr lang="tr-TR" altLang="tr-TR" sz="2800" dirty="0"/>
          </a:p>
          <a:p>
            <a:pPr eaLnBrk="1" hangingPunct="1"/>
            <a:endParaRPr lang="tr-TR" altLang="tr-TR" sz="2800" dirty="0"/>
          </a:p>
        </p:txBody>
      </p:sp>
      <p:sp>
        <p:nvSpPr>
          <p:cNvPr id="3" name="Metin kutusu 2">
            <a:extLst>
              <a:ext uri="{FF2B5EF4-FFF2-40B4-BE49-F238E27FC236}">
                <a16:creationId xmlns:a16="http://schemas.microsoft.com/office/drawing/2014/main" xmlns="" id="{92CFF4FF-0324-4A0E-8458-62FE7B5BA64D}"/>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4" name="Resim 3">
            <a:extLst>
              <a:ext uri="{FF2B5EF4-FFF2-40B4-BE49-F238E27FC236}">
                <a16:creationId xmlns:a16="http://schemas.microsoft.com/office/drawing/2014/main" xmlns="" id="{D26C0F1B-7727-4015-B28D-9CF88B119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xmlns="" id="{7A70EF95-0448-46BD-8A27-82239E8DC179}"/>
              </a:ext>
            </a:extLst>
          </p:cNvPr>
          <p:cNvSpPr>
            <a:spLocks noGrp="1" noChangeArrowheads="1"/>
          </p:cNvSpPr>
          <p:nvPr>
            <p:ph idx="1"/>
          </p:nvPr>
        </p:nvSpPr>
        <p:spPr>
          <a:xfrm>
            <a:off x="685800" y="990600"/>
            <a:ext cx="7696200" cy="2895600"/>
          </a:xfrm>
        </p:spPr>
        <p:txBody>
          <a:bodyPr/>
          <a:lstStyle/>
          <a:p>
            <a:pPr algn="ctr">
              <a:lnSpc>
                <a:spcPct val="80000"/>
              </a:lnSpc>
              <a:buFontTx/>
              <a:buNone/>
            </a:pPr>
            <a:r>
              <a:rPr lang="tr-TR" altLang="tr-TR" sz="2400" dirty="0"/>
              <a:t>Konsantrasyon süresi, kişiden kişiye değişebildiği gibi; aynı kişide konu ve yapılan işe göre de değişiklik gösterebilir. Genellikle sevdiğiniz, merak ettiğiniz, önemsediğiniz ve yapabildiğiniz işlere daha uzun süre konsantre olabilirsiniz. </a:t>
            </a:r>
          </a:p>
          <a:p>
            <a:pPr algn="ctr">
              <a:lnSpc>
                <a:spcPct val="80000"/>
              </a:lnSpc>
              <a:buFontTx/>
              <a:buNone/>
            </a:pPr>
            <a:r>
              <a:rPr lang="tr-TR" altLang="tr-TR" sz="2400" dirty="0"/>
              <a:t>Derin konsantrasyon, dikkati hiçbir şey üzerine yöneltmeden, zihni bu sabit dikkat halinde tutmaktan ibarettir. </a:t>
            </a:r>
          </a:p>
          <a:p>
            <a:pPr>
              <a:lnSpc>
                <a:spcPct val="80000"/>
              </a:lnSpc>
            </a:pPr>
            <a:endParaRPr lang="tr-TR" altLang="tr-TR" sz="2400" dirty="0">
              <a:latin typeface="Times New Roman" panose="02020603050405020304" pitchFamily="18" charset="0"/>
            </a:endParaRPr>
          </a:p>
        </p:txBody>
      </p:sp>
      <p:sp>
        <p:nvSpPr>
          <p:cNvPr id="4" name="Metin kutusu 3">
            <a:extLst>
              <a:ext uri="{FF2B5EF4-FFF2-40B4-BE49-F238E27FC236}">
                <a16:creationId xmlns:a16="http://schemas.microsoft.com/office/drawing/2014/main" xmlns="" id="{426B7629-B899-496F-8E40-9FC1DCED363A}"/>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22364C11-2100-4C5C-B875-1D9ADAF54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43014" name="Picture 6" descr="Ruh Sağlığı, Psikoloji, Psikiyatri, Depresyon">
            <a:extLst>
              <a:ext uri="{FF2B5EF4-FFF2-40B4-BE49-F238E27FC236}">
                <a16:creationId xmlns:a16="http://schemas.microsoft.com/office/drawing/2014/main" xmlns="" id="{9AE00E7E-F4B4-44AC-8E30-C5E5EFA5C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71557"/>
            <a:ext cx="7543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xmlns="" id="{C286BA39-AA5E-46D0-8300-A747D96B15E8}"/>
              </a:ext>
            </a:extLst>
          </p:cNvPr>
          <p:cNvSpPr>
            <a:spLocks noGrp="1" noChangeArrowheads="1"/>
          </p:cNvSpPr>
          <p:nvPr>
            <p:ph idx="1"/>
          </p:nvPr>
        </p:nvSpPr>
        <p:spPr>
          <a:xfrm>
            <a:off x="685800" y="762000"/>
            <a:ext cx="7696200" cy="4724400"/>
          </a:xfrm>
        </p:spPr>
        <p:txBody>
          <a:bodyPr>
            <a:normAutofit/>
          </a:bodyPr>
          <a:lstStyle/>
          <a:p>
            <a:r>
              <a:rPr lang="tr-TR" altLang="tr-TR" sz="2800" dirty="0"/>
              <a:t>Dikkat nedir? </a:t>
            </a:r>
          </a:p>
          <a:p>
            <a:pPr>
              <a:buFontTx/>
              <a:buNone/>
            </a:pPr>
            <a:endParaRPr lang="tr-TR" altLang="tr-TR" sz="2800" dirty="0"/>
          </a:p>
          <a:p>
            <a:pPr>
              <a:buFontTx/>
              <a:buNone/>
            </a:pPr>
            <a:r>
              <a:rPr lang="tr-TR" altLang="tr-TR" sz="2800" dirty="0"/>
              <a:t>Bir hedefe yönelik bilinçli ve algıya dikkat denir.</a:t>
            </a:r>
          </a:p>
          <a:p>
            <a:endParaRPr lang="tr-TR" altLang="tr-TR" sz="2800" dirty="0"/>
          </a:p>
          <a:p>
            <a:r>
              <a:rPr lang="tr-TR" altLang="tr-TR" sz="2800" dirty="0"/>
              <a:t> Konsantrasyon nedir? </a:t>
            </a:r>
          </a:p>
          <a:p>
            <a:pPr>
              <a:buFontTx/>
              <a:buNone/>
            </a:pPr>
            <a:endParaRPr lang="tr-TR" altLang="tr-TR" sz="2800" dirty="0"/>
          </a:p>
          <a:p>
            <a:pPr>
              <a:buFontTx/>
              <a:buNone/>
            </a:pPr>
            <a:r>
              <a:rPr lang="tr-TR" altLang="tr-TR" sz="2800" dirty="0"/>
              <a:t>Bir konuya zihinsel olarak belli bir süre odaklanabilme ve yoğunlaşmış dikkat halidir.</a:t>
            </a:r>
          </a:p>
          <a:p>
            <a:endParaRPr lang="tr-TR" altLang="tr-TR" sz="2800" dirty="0"/>
          </a:p>
        </p:txBody>
      </p:sp>
      <p:sp>
        <p:nvSpPr>
          <p:cNvPr id="4" name="Metin kutusu 3">
            <a:extLst>
              <a:ext uri="{FF2B5EF4-FFF2-40B4-BE49-F238E27FC236}">
                <a16:creationId xmlns:a16="http://schemas.microsoft.com/office/drawing/2014/main" xmlns="" id="{ECCB6955-17ED-4619-9F8B-0FC5C64DB8CC}"/>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25554049-33AA-416B-A455-706E545D6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xmlns="" id="{02D19583-3B0D-4DB0-87A5-64A085742B77}"/>
              </a:ext>
            </a:extLst>
          </p:cNvPr>
          <p:cNvSpPr>
            <a:spLocks noGrp="1" noChangeArrowheads="1"/>
          </p:cNvSpPr>
          <p:nvPr>
            <p:ph idx="1"/>
          </p:nvPr>
        </p:nvSpPr>
        <p:spPr>
          <a:xfrm>
            <a:off x="689317" y="838200"/>
            <a:ext cx="8229600" cy="3429000"/>
          </a:xfrm>
        </p:spPr>
        <p:txBody>
          <a:bodyPr/>
          <a:lstStyle/>
          <a:p>
            <a:pPr eaLnBrk="1" hangingPunct="1">
              <a:lnSpc>
                <a:spcPct val="90000"/>
              </a:lnSpc>
            </a:pPr>
            <a:r>
              <a:rPr lang="tr-TR" altLang="tr-TR" sz="2400" dirty="0"/>
              <a:t>Bir iş yaparken, çalışılan konuya, ya da yapılan işe dikkatini verememe, konsantre olamama hemen hemen her insanın yaşadığı temel sorunlardan biridir. Bunu, </a:t>
            </a:r>
            <a:r>
              <a:rPr lang="tr-TR" altLang="tr-TR" sz="2400" dirty="0" err="1"/>
              <a:t>Tony</a:t>
            </a:r>
            <a:r>
              <a:rPr lang="tr-TR" altLang="tr-TR" sz="2400" dirty="0"/>
              <a:t> </a:t>
            </a:r>
            <a:r>
              <a:rPr lang="tr-TR" altLang="tr-TR" sz="2400" dirty="0" err="1"/>
              <a:t>Buzan</a:t>
            </a:r>
            <a:r>
              <a:rPr lang="tr-TR" altLang="tr-TR" sz="2400" dirty="0"/>
              <a:t> şu cümlelerle en güzel şekilde ifade etmektedir. “Dünyanın neresinde olursa olsun, kaçınızda konsantrasyon sorunu var?” dediğimde %95’i elini kaldırıyor; elini kaldırmayan %5 ise, zaten beni dinlemeyenlerdir.” Bu da gösteriyor ki herkes bu sorunu bir şekilde yaşamaktadır. Yalnızca oranları farklıdır. </a:t>
            </a:r>
          </a:p>
        </p:txBody>
      </p:sp>
      <p:sp>
        <p:nvSpPr>
          <p:cNvPr id="4" name="Metin kutusu 3">
            <a:extLst>
              <a:ext uri="{FF2B5EF4-FFF2-40B4-BE49-F238E27FC236}">
                <a16:creationId xmlns:a16="http://schemas.microsoft.com/office/drawing/2014/main" xmlns="" id="{FAC01F85-AAF8-438E-B462-89DD91D3D397}"/>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D6FB297F-6D57-4E92-B89E-FDA00FF53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4102" name="Picture 6" descr="A, Ben, Ai, Anatomi, Yapay Zeka, Biyoloji, Beyin">
            <a:extLst>
              <a:ext uri="{FF2B5EF4-FFF2-40B4-BE49-F238E27FC236}">
                <a16:creationId xmlns:a16="http://schemas.microsoft.com/office/drawing/2014/main" xmlns="" id="{1622C4BC-BE5E-4C2F-9B99-88432E7B4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514" y="3223368"/>
            <a:ext cx="2390068" cy="3592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xmlns="" id="{84AF9B01-2E09-477D-9E28-B2604BBEE90F}"/>
              </a:ext>
            </a:extLst>
          </p:cNvPr>
          <p:cNvSpPr>
            <a:spLocks noGrp="1" noChangeArrowheads="1"/>
          </p:cNvSpPr>
          <p:nvPr>
            <p:ph idx="1"/>
          </p:nvPr>
        </p:nvSpPr>
        <p:spPr>
          <a:xfrm>
            <a:off x="609600" y="800100"/>
            <a:ext cx="8229600" cy="4495800"/>
          </a:xfrm>
        </p:spPr>
        <p:txBody>
          <a:bodyPr/>
          <a:lstStyle/>
          <a:p>
            <a:pPr eaLnBrk="1" hangingPunct="1">
              <a:lnSpc>
                <a:spcPct val="80000"/>
              </a:lnSpc>
              <a:buFontTx/>
              <a:buNone/>
            </a:pPr>
            <a:r>
              <a:rPr lang="tr-TR" altLang="tr-TR" sz="2000" dirty="0"/>
              <a:t>		Dikkatin dağılması, konsantrasyonun bozulması sebebiyle çalışma veriminin düşmesi; hem ders başında geçen sürenin uzamasına, hem de zevk veren etkinliklere daha az zaman ayırmaya yol açar. Diğer taraftan başarının düşmesi ve zevk veren etkinliklere zaman ayıramamak okuldan ve eğitimden uzaklaşmaya sebep olur. Verimli bir çalışmanın oluşması için; olumsuz etkileyicilerin tesirinde kalmadan, çalışılan konuya dikkati verebilme, konsantre olabilme ve yoğunlaşma becerilerinin kazanılması gerekir. Yoğunlaşma; Edison’un da deyimiyle, “bezginlik duymadan, fiziksel ve zihinsel enerjiyi tek bir noktaya sürekli uygulama yeteneğidir”. Yani; konsantrasyon dediğimiz şey kısaca; bir konu üzerinde çalışırken, zihnimizi o konu üzerinde tutup, diğer etmenleri dışlayarak, dikkat süremizin artırılmasıdır.</a:t>
            </a:r>
          </a:p>
        </p:txBody>
      </p:sp>
      <p:sp>
        <p:nvSpPr>
          <p:cNvPr id="4" name="Metin kutusu 3">
            <a:extLst>
              <a:ext uri="{FF2B5EF4-FFF2-40B4-BE49-F238E27FC236}">
                <a16:creationId xmlns:a16="http://schemas.microsoft.com/office/drawing/2014/main" xmlns="" id="{2D05A7BC-5096-4C34-AFB9-DA746F26C003}"/>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675BFD16-787D-4A8A-A479-697E1115A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5126" name="Picture 6" descr="Telaşlı, Kadın, Yüz, Oklar, Stres, Meslek, Gerilim">
            <a:extLst>
              <a:ext uri="{FF2B5EF4-FFF2-40B4-BE49-F238E27FC236}">
                <a16:creationId xmlns:a16="http://schemas.microsoft.com/office/drawing/2014/main" xmlns="" id="{01D85560-4190-4F6C-B77D-8288062FB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68789"/>
            <a:ext cx="6553200"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xmlns="" id="{B085FE54-5599-4019-92AB-2ABE78CF5E9B}"/>
              </a:ext>
            </a:extLst>
          </p:cNvPr>
          <p:cNvSpPr>
            <a:spLocks noGrp="1" noChangeArrowheads="1"/>
          </p:cNvSpPr>
          <p:nvPr>
            <p:ph idx="1"/>
          </p:nvPr>
        </p:nvSpPr>
        <p:spPr>
          <a:xfrm>
            <a:off x="609600" y="838200"/>
            <a:ext cx="7848600" cy="4724400"/>
          </a:xfrm>
        </p:spPr>
        <p:txBody>
          <a:bodyPr/>
          <a:lstStyle/>
          <a:p>
            <a:pPr algn="ctr" eaLnBrk="1" hangingPunct="1">
              <a:lnSpc>
                <a:spcPct val="80000"/>
              </a:lnSpc>
              <a:buFontTx/>
              <a:buNone/>
            </a:pPr>
            <a:r>
              <a:rPr lang="tr-TR" altLang="tr-TR" sz="2000" dirty="0"/>
              <a:t>Ders çalışırken dikkati verememe, bir türlü konsantre olamama en çok yaşanan sorunların başında gelmektedir. Bu faktörler genelde üç şekilde oluşur.</a:t>
            </a:r>
          </a:p>
          <a:p>
            <a:pPr algn="ctr" eaLnBrk="1" hangingPunct="1">
              <a:lnSpc>
                <a:spcPct val="80000"/>
              </a:lnSpc>
              <a:buFontTx/>
              <a:buNone/>
            </a:pPr>
            <a:r>
              <a:rPr lang="tr-TR" altLang="tr-TR" sz="2000" dirty="0"/>
              <a:t> </a:t>
            </a:r>
          </a:p>
          <a:p>
            <a:pPr algn="ctr" eaLnBrk="1" hangingPunct="1">
              <a:lnSpc>
                <a:spcPct val="80000"/>
              </a:lnSpc>
              <a:buFontTx/>
              <a:buNone/>
            </a:pPr>
            <a:r>
              <a:rPr lang="tr-TR" altLang="tr-TR" sz="2000" dirty="0"/>
              <a:t>a) Okurken, çalışırken, dinlerken, zihinde konuyla alakalı veya alakasız görüntüler oluşur. Oluşan görüntüler alakasız olayları bizlere hatırlatır ve bir türlü konuya odaklanamayız.</a:t>
            </a:r>
          </a:p>
          <a:p>
            <a:pPr algn="ctr" eaLnBrk="1" hangingPunct="1">
              <a:lnSpc>
                <a:spcPct val="80000"/>
              </a:lnSpc>
              <a:buFontTx/>
              <a:buNone/>
            </a:pPr>
            <a:r>
              <a:rPr lang="tr-TR" altLang="tr-TR" sz="2000" dirty="0"/>
              <a:t> b) Zihinde; konuyla alakalı veya alakasız, olumlu veya olumsuz iç konuşmalar, sorgulamalar, tartışmalar oluşur. İç konuşmalara takılıp kalırız. Bu durumda konudan kopar ve iç dünyamızda başka diyarlara gideriz. </a:t>
            </a:r>
          </a:p>
          <a:p>
            <a:pPr algn="ctr" eaLnBrk="1" hangingPunct="1">
              <a:lnSpc>
                <a:spcPct val="80000"/>
              </a:lnSpc>
              <a:buFontTx/>
              <a:buNone/>
            </a:pPr>
            <a:r>
              <a:rPr lang="tr-TR" altLang="tr-TR" sz="2000" dirty="0"/>
              <a:t>c) Okuduğumuz veya dinlediğimiz konuları iç dünyamızda yaşamaya ve hissetmeye başlarız. Hissettiğimiz duyguların çağrıştırdığı başka duygulara kapılıp gideriz. </a:t>
            </a:r>
          </a:p>
        </p:txBody>
      </p:sp>
      <p:sp>
        <p:nvSpPr>
          <p:cNvPr id="3" name="Metin kutusu 2">
            <a:extLst>
              <a:ext uri="{FF2B5EF4-FFF2-40B4-BE49-F238E27FC236}">
                <a16:creationId xmlns:a16="http://schemas.microsoft.com/office/drawing/2014/main" xmlns="" id="{BF86E058-38F0-4456-90FC-3F00E51C08C8}"/>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4" name="Resim 3">
            <a:extLst>
              <a:ext uri="{FF2B5EF4-FFF2-40B4-BE49-F238E27FC236}">
                <a16:creationId xmlns:a16="http://schemas.microsoft.com/office/drawing/2014/main" xmlns="" id="{A43FE94E-09B4-40D1-856E-434572146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xmlns="" id="{F7E51C98-FAAD-48A8-9D40-46EFA7E56F8C}"/>
              </a:ext>
            </a:extLst>
          </p:cNvPr>
          <p:cNvSpPr>
            <a:spLocks noGrp="1" noChangeArrowheads="1"/>
          </p:cNvSpPr>
          <p:nvPr>
            <p:ph idx="1"/>
          </p:nvPr>
        </p:nvSpPr>
        <p:spPr>
          <a:xfrm>
            <a:off x="607255" y="838200"/>
            <a:ext cx="7924800" cy="4191000"/>
          </a:xfrm>
        </p:spPr>
        <p:txBody>
          <a:bodyPr/>
          <a:lstStyle/>
          <a:p>
            <a:pPr eaLnBrk="1" hangingPunct="1">
              <a:buFontTx/>
              <a:buNone/>
            </a:pPr>
            <a:r>
              <a:rPr lang="tr-TR" altLang="tr-TR" dirty="0"/>
              <a:t>		Dikkati çalışılan konuya verememek ve konsantre olamamak, doğuştan gelen bir durum değildir. Konsantre olmak hayatın içinde yaşayarak öğrenilebilen bir beceridir. Bu gerçekten yola çıkarak, dikkatli olmak, konsantre olabilmek, çalışma verimi ve motivasyon, öğrenilebilen becerilerdir. </a:t>
            </a:r>
          </a:p>
        </p:txBody>
      </p:sp>
      <p:sp>
        <p:nvSpPr>
          <p:cNvPr id="4" name="Metin kutusu 3">
            <a:extLst>
              <a:ext uri="{FF2B5EF4-FFF2-40B4-BE49-F238E27FC236}">
                <a16:creationId xmlns:a16="http://schemas.microsoft.com/office/drawing/2014/main" xmlns="" id="{C14E5FF4-6784-4E87-ACD7-4D9CD08F7C15}"/>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5" name="Resim 4">
            <a:extLst>
              <a:ext uri="{FF2B5EF4-FFF2-40B4-BE49-F238E27FC236}">
                <a16:creationId xmlns:a16="http://schemas.microsoft.com/office/drawing/2014/main" xmlns="" id="{C6BEB902-E484-41EF-94AF-17534D4AA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pic>
        <p:nvPicPr>
          <p:cNvPr id="7174" name="Picture 6" descr="Beyin, Dişliler, Kavramı, Kafatası, Fikir, Ampul, Eril">
            <a:extLst>
              <a:ext uri="{FF2B5EF4-FFF2-40B4-BE49-F238E27FC236}">
                <a16:creationId xmlns:a16="http://schemas.microsoft.com/office/drawing/2014/main" xmlns="" id="{47EB05C0-600B-4C1B-8617-E4888321A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13147"/>
            <a:ext cx="6248400" cy="4159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xmlns="" id="{2836A775-C334-40B1-848F-2DFB47BF2767}"/>
              </a:ext>
            </a:extLst>
          </p:cNvPr>
          <p:cNvSpPr>
            <a:spLocks noGrp="1" noChangeArrowheads="1"/>
          </p:cNvSpPr>
          <p:nvPr>
            <p:ph idx="1"/>
          </p:nvPr>
        </p:nvSpPr>
        <p:spPr>
          <a:xfrm>
            <a:off x="609600" y="785018"/>
            <a:ext cx="8229600" cy="5287963"/>
          </a:xfrm>
        </p:spPr>
        <p:txBody>
          <a:bodyPr/>
          <a:lstStyle/>
          <a:p>
            <a:pPr eaLnBrk="1" hangingPunct="1"/>
            <a:r>
              <a:rPr lang="tr-TR" altLang="tr-TR" dirty="0"/>
              <a:t>Dikkat konu üzerinde toplama bir alışkanlık işi olduğuna göre, bu alışkanlığı kazanabilmek için izlenecek belirli yollar vardır. </a:t>
            </a:r>
          </a:p>
          <a:p>
            <a:pPr eaLnBrk="1" hangingPunct="1"/>
            <a:endParaRPr lang="tr-TR" altLang="tr-TR" dirty="0"/>
          </a:p>
          <a:p>
            <a:pPr eaLnBrk="1" hangingPunct="1"/>
            <a:endParaRPr lang="tr-TR" altLang="tr-TR" dirty="0"/>
          </a:p>
          <a:p>
            <a:pPr eaLnBrk="1" hangingPunct="1"/>
            <a:r>
              <a:rPr lang="tr-TR" altLang="tr-TR" dirty="0"/>
              <a:t>Şimdi bu yolları inceleyelim:</a:t>
            </a:r>
          </a:p>
        </p:txBody>
      </p:sp>
      <p:sp>
        <p:nvSpPr>
          <p:cNvPr id="3" name="Metin kutusu 2">
            <a:extLst>
              <a:ext uri="{FF2B5EF4-FFF2-40B4-BE49-F238E27FC236}">
                <a16:creationId xmlns:a16="http://schemas.microsoft.com/office/drawing/2014/main" xmlns="" id="{14120A8F-FF2A-43EC-A725-B9E3F1A6CE56}"/>
              </a:ext>
            </a:extLst>
          </p:cNvPr>
          <p:cNvSpPr txBox="1"/>
          <p:nvPr/>
        </p:nvSpPr>
        <p:spPr>
          <a:xfrm>
            <a:off x="2457748" y="6423177"/>
            <a:ext cx="4495800" cy="369332"/>
          </a:xfrm>
          <a:prstGeom prst="rect">
            <a:avLst/>
          </a:prstGeom>
          <a:noFill/>
        </p:spPr>
        <p:txBody>
          <a:bodyPr wrap="square" rtlCol="0">
            <a:spAutoFit/>
          </a:bodyPr>
          <a:lstStyle/>
          <a:p>
            <a:r>
              <a:rPr lang="tr-TR" b="1" dirty="0">
                <a:solidFill>
                  <a:schemeClr val="accent2"/>
                </a:solidFill>
              </a:rPr>
              <a:t>Rehberlikmerkezim.com</a:t>
            </a:r>
          </a:p>
        </p:txBody>
      </p:sp>
      <p:pic>
        <p:nvPicPr>
          <p:cNvPr id="4" name="Resim 3">
            <a:extLst>
              <a:ext uri="{FF2B5EF4-FFF2-40B4-BE49-F238E27FC236}">
                <a16:creationId xmlns:a16="http://schemas.microsoft.com/office/drawing/2014/main" xmlns="" id="{49765BD7-A4C8-463D-B701-AD4248E01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35557"/>
            <a:ext cx="586154" cy="586154"/>
          </a:xfrm>
          <a:prstGeom prst="rect">
            <a:avLst/>
          </a:prstGeom>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E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172</TotalTime>
  <Words>1071</Words>
  <Application>Microsoft Office PowerPoint</Application>
  <PresentationFormat>Ekran Gösterisi (4:3)</PresentationFormat>
  <Paragraphs>107</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Entegral</vt:lpstr>
      <vt:lpstr>DİKKAT-KONSANTRASYON</vt:lpstr>
      <vt:lpstr>Konsantrasyon Nedir?</vt:lpstr>
      <vt:lpstr>PowerPoint Sunusu</vt:lpstr>
      <vt:lpstr>PowerPoint Sunusu</vt:lpstr>
      <vt:lpstr>PowerPoint Sunusu</vt:lpstr>
      <vt:lpstr>PowerPoint Sunusu</vt:lpstr>
      <vt:lpstr>PowerPoint Sunusu</vt:lpstr>
      <vt:lpstr>PowerPoint Sunusu</vt:lpstr>
      <vt:lpstr>PowerPoint Sunusu</vt:lpstr>
      <vt:lpstr>Çalışma Amacının Belirlenmesi </vt:lpstr>
      <vt:lpstr>Çalışma İçin Karar Verme  </vt:lpstr>
      <vt:lpstr>Konuya Merak Duyma</vt:lpstr>
      <vt:lpstr>Çalışma Ortamını Düzenleme</vt:lpstr>
      <vt:lpstr>Sistemli Çalış</vt:lpstr>
      <vt:lpstr> Çeşitlilik Sağla </vt:lpstr>
      <vt:lpstr>Hedef Belirle</vt:lpstr>
      <vt:lpstr>Kendine Güven </vt:lpstr>
      <vt:lpstr>Kendinizi Ödüllendirin </vt:lpstr>
      <vt:lpstr>Konsantrasyonu artıran besinler tüketin (et, balık, tavuk, C vitamini, vb.). </vt:lpstr>
      <vt:lpstr>Beden ve Zihin Dinlenmesini Sağlamak</vt:lpstr>
      <vt:lpstr>Duygusal Sorunları Çözme</vt:lpstr>
      <vt:lpstr>NOT ALMA</vt:lpstr>
      <vt:lpstr>Özetle</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Dikkat - Konsantrasyon</dc:title>
  <dc:subject>Dikkat - Konsantrasyon</dc:subject>
  <dc:creator>Rehberlik Merkezim</dc:creator>
  <cp:keywords>Dikkat - Konsantrasyon</cp:keywords>
  <dc:description>Dikkat - Konsantrasyon</dc:description>
  <cp:revision>11</cp:revision>
  <cp:lastPrinted>1601-01-01T00:00:00Z</cp:lastPrinted>
  <dcterms:created xsi:type="dcterms:W3CDTF">2015-02-01T20:50:00Z</dcterms:created>
  <dcterms:modified xsi:type="dcterms:W3CDTF">2021-12-07T09:30:19Z</dcterms:modified>
  <cp:category>Dikkat - Konsantrasyon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